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embeddedFontLst>
    <p:embeddedFont>
      <p:font typeface="Caveat"/>
      <p:regular r:id="rId31"/>
      <p:bold r:id="rId32"/>
    </p:embeddedFont>
    <p:embeddedFont>
      <p:font typeface="Merriweather"/>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aveat-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Merriweather-regular.fntdata"/><Relationship Id="rId10" Type="http://schemas.openxmlformats.org/officeDocument/2006/relationships/slide" Target="slides/slide5.xml"/><Relationship Id="rId32" Type="http://schemas.openxmlformats.org/officeDocument/2006/relationships/font" Target="fonts/Caveat-bold.fntdata"/><Relationship Id="rId13" Type="http://schemas.openxmlformats.org/officeDocument/2006/relationships/slide" Target="slides/slide8.xml"/><Relationship Id="rId35" Type="http://schemas.openxmlformats.org/officeDocument/2006/relationships/font" Target="fonts/Merriweather-italic.fntdata"/><Relationship Id="rId12" Type="http://schemas.openxmlformats.org/officeDocument/2006/relationships/slide" Target="slides/slide7.xml"/><Relationship Id="rId34" Type="http://schemas.openxmlformats.org/officeDocument/2006/relationships/font" Target="fonts/Merriweather-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Merriweather-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e7c6faa02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e7c6faa02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7c6faa020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e7c6faa020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e7c6faa020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e7c6faa020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e7c6faa020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e7c6faa020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e7c6faa020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e7c6faa020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e7c6faa020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e7c6faa020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e7c6faa020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e7c6faa020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e7c6faa020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e7c6faa020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e7c6faa020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e7c6faa020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e7c6faa020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e7c6faa020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7c6faa02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e7c6faa02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7c6faa020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7c6faa020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e7c6faa020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e7c6faa020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7c6faa020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7c6faa020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e7a581366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e7a581366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e7a581366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e7a581366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e7a581366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e7a581366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7c6faa02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e7c6faa02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7c6faa02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7c6faa02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e7c6faa020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e7c6faa02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e7c6faa02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e7c6faa02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7c6faa02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7c6faa02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e7c6faa02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e7c6faa02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e7c6faa020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e7c6faa020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hyperlink" Target="http://www.georgiastandards.org" TargetMode="External"/><Relationship Id="rId5" Type="http://schemas.openxmlformats.org/officeDocument/2006/relationships/hyperlink" Target="http://www.georgiastandards.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2.png"/><Relationship Id="rId4" Type="http://schemas.openxmlformats.org/officeDocument/2006/relationships/hyperlink" Target="http://www.thomas.k12.ga.u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png"/><Relationship Id="rId4" Type="http://schemas.openxmlformats.org/officeDocument/2006/relationships/hyperlink" Target="http://www.thomas.k12.ga.u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png"/><Relationship Id="rId4" Type="http://schemas.openxmlformats.org/officeDocument/2006/relationships/hyperlink" Target="https://docs.google.com/forms/d/1Pob4gLi00kXAvdai26wOzH33AEkBZCXHgUzOxWZpoKw/edit"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40300" y="53725"/>
            <a:ext cx="9144000" cy="2277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800">
                <a:latin typeface="Merriweather"/>
                <a:ea typeface="Merriweather"/>
                <a:cs typeface="Merriweather"/>
                <a:sym typeface="Merriweather"/>
              </a:rPr>
              <a:t>Hand In Hand</a:t>
            </a:r>
            <a:endParaRPr b="1" sz="6800">
              <a:latin typeface="Merriweather"/>
              <a:ea typeface="Merriweather"/>
              <a:cs typeface="Merriweather"/>
              <a:sym typeface="Merriweather"/>
            </a:endParaRPr>
          </a:p>
          <a:p>
            <a:pPr indent="0" lvl="0" marL="0" rtl="0" algn="ctr">
              <a:spcBef>
                <a:spcPts val="0"/>
              </a:spcBef>
              <a:spcAft>
                <a:spcPts val="0"/>
              </a:spcAft>
              <a:buNone/>
            </a:pPr>
            <a:r>
              <a:rPr b="1" lang="en" sz="6800">
                <a:latin typeface="Merriweather"/>
                <a:ea typeface="Merriweather"/>
                <a:cs typeface="Merriweather"/>
                <a:sym typeface="Merriweather"/>
              </a:rPr>
              <a:t>Primary</a:t>
            </a:r>
            <a:endParaRPr b="1" sz="6800">
              <a:latin typeface="Merriweather"/>
              <a:ea typeface="Merriweather"/>
              <a:cs typeface="Merriweather"/>
              <a:sym typeface="Merriweather"/>
            </a:endParaRPr>
          </a:p>
        </p:txBody>
      </p:sp>
      <p:sp>
        <p:nvSpPr>
          <p:cNvPr id="55" name="Google Shape;55;p13"/>
          <p:cNvSpPr txBox="1"/>
          <p:nvPr/>
        </p:nvSpPr>
        <p:spPr>
          <a:xfrm>
            <a:off x="40300" y="2511325"/>
            <a:ext cx="91440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300">
                <a:latin typeface="Merriweather"/>
                <a:ea typeface="Merriweather"/>
                <a:cs typeface="Merriweather"/>
                <a:sym typeface="Merriweather"/>
              </a:rPr>
              <a:t>Dee Gaines</a:t>
            </a:r>
            <a:r>
              <a:rPr lang="en" sz="3300">
                <a:latin typeface="Merriweather"/>
                <a:ea typeface="Merriweather"/>
                <a:cs typeface="Merriweather"/>
                <a:sym typeface="Merriweather"/>
              </a:rPr>
              <a:t>, PRINCIPAL</a:t>
            </a:r>
            <a:endParaRPr sz="3300">
              <a:latin typeface="Merriweather"/>
              <a:ea typeface="Merriweather"/>
              <a:cs typeface="Merriweather"/>
              <a:sym typeface="Merriweather"/>
            </a:endParaRPr>
          </a:p>
          <a:p>
            <a:pPr indent="0" lvl="0" marL="0" rtl="0" algn="ctr">
              <a:spcBef>
                <a:spcPts val="0"/>
              </a:spcBef>
              <a:spcAft>
                <a:spcPts val="0"/>
              </a:spcAft>
              <a:buNone/>
            </a:pPr>
            <a:r>
              <a:rPr lang="en" sz="3300">
                <a:latin typeface="Merriweather"/>
                <a:ea typeface="Merriweather"/>
                <a:cs typeface="Merriweather"/>
                <a:sym typeface="Merriweather"/>
              </a:rPr>
              <a:t>4687 US Hwy. Bypass</a:t>
            </a:r>
            <a:endParaRPr sz="3300">
              <a:latin typeface="Merriweather"/>
              <a:ea typeface="Merriweather"/>
              <a:cs typeface="Merriweather"/>
              <a:sym typeface="Merriweather"/>
            </a:endParaRPr>
          </a:p>
          <a:p>
            <a:pPr indent="0" lvl="0" marL="0" rtl="0" algn="ctr">
              <a:spcBef>
                <a:spcPts val="0"/>
              </a:spcBef>
              <a:spcAft>
                <a:spcPts val="0"/>
              </a:spcAft>
              <a:buNone/>
            </a:pPr>
            <a:r>
              <a:rPr lang="en" sz="3300">
                <a:latin typeface="Merriweather"/>
                <a:ea typeface="Merriweather"/>
                <a:cs typeface="Merriweather"/>
                <a:sym typeface="Merriweather"/>
              </a:rPr>
              <a:t>THOMASVILLE, GA 31792</a:t>
            </a:r>
            <a:endParaRPr sz="3300">
              <a:latin typeface="Merriweather"/>
              <a:ea typeface="Merriweather"/>
              <a:cs typeface="Merriweather"/>
              <a:sym typeface="Merriweather"/>
            </a:endParaRPr>
          </a:p>
          <a:p>
            <a:pPr indent="0" lvl="0" marL="0" rtl="0" algn="ctr">
              <a:spcBef>
                <a:spcPts val="0"/>
              </a:spcBef>
              <a:spcAft>
                <a:spcPts val="0"/>
              </a:spcAft>
              <a:buNone/>
            </a:pPr>
            <a:r>
              <a:rPr lang="en" sz="3300">
                <a:latin typeface="Merriweather"/>
                <a:ea typeface="Merriweather"/>
                <a:cs typeface="Merriweather"/>
                <a:sym typeface="Merriweather"/>
              </a:rPr>
              <a:t>(229) 228-3908</a:t>
            </a:r>
            <a:endParaRPr sz="3300">
              <a:latin typeface="Merriweather"/>
              <a:ea typeface="Merriweather"/>
              <a:cs typeface="Merriweather"/>
              <a:sym typeface="Merriweathe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sp>
        <p:nvSpPr>
          <p:cNvPr id="105" name="Google Shape;105;p22"/>
          <p:cNvSpPr txBox="1"/>
          <p:nvPr/>
        </p:nvSpPr>
        <p:spPr>
          <a:xfrm>
            <a:off x="752050" y="731300"/>
            <a:ext cx="7674900" cy="1954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100"/>
              <a:t>Hand In Hand Schoolwide Program</a:t>
            </a:r>
            <a:endParaRPr b="1" sz="2100"/>
          </a:p>
          <a:p>
            <a:pPr indent="0" lvl="0" marL="0" rtl="0" algn="ctr">
              <a:spcBef>
                <a:spcPts val="0"/>
              </a:spcBef>
              <a:spcAft>
                <a:spcPts val="0"/>
              </a:spcAft>
              <a:buNone/>
            </a:pPr>
            <a:r>
              <a:rPr b="1" lang="en" sz="2100"/>
              <a:t>(Past and Present)</a:t>
            </a:r>
            <a:endParaRPr b="1" sz="2100"/>
          </a:p>
          <a:p>
            <a:pPr indent="0" lvl="0" marL="0" rtl="0" algn="ctr">
              <a:spcBef>
                <a:spcPts val="0"/>
              </a:spcBef>
              <a:spcAft>
                <a:spcPts val="0"/>
              </a:spcAft>
              <a:buNone/>
            </a:pPr>
            <a:r>
              <a:t/>
            </a:r>
            <a:endParaRPr b="1" sz="800"/>
          </a:p>
          <a:p>
            <a:pPr indent="-311150" lvl="0" marL="457200" rtl="0" algn="l">
              <a:spcBef>
                <a:spcPts val="0"/>
              </a:spcBef>
              <a:spcAft>
                <a:spcPts val="0"/>
              </a:spcAft>
              <a:buSzPts val="1300"/>
              <a:buChar char="●"/>
            </a:pPr>
            <a:r>
              <a:rPr lang="en" sz="1300"/>
              <a:t>What are our school wide goals?</a:t>
            </a:r>
            <a:endParaRPr sz="1300"/>
          </a:p>
          <a:p>
            <a:pPr indent="0" lvl="0" marL="914400" rtl="0" algn="l">
              <a:spcBef>
                <a:spcPts val="0"/>
              </a:spcBef>
              <a:spcAft>
                <a:spcPts val="0"/>
              </a:spcAft>
              <a:buNone/>
            </a:pPr>
            <a:r>
              <a:rPr lang="en" sz="1300"/>
              <a:t>*By the end of the 2023-2024 school year, the percent of students scoring at the    proficient level or above on state assessments will increase by 3% </a:t>
            </a:r>
            <a:endParaRPr sz="1300"/>
          </a:p>
          <a:p>
            <a:pPr indent="0" lvl="0" marL="457200" rtl="0" algn="l">
              <a:spcBef>
                <a:spcPts val="0"/>
              </a:spcBef>
              <a:spcAft>
                <a:spcPts val="0"/>
              </a:spcAft>
              <a:buNone/>
            </a:pPr>
            <a:r>
              <a:rPr lang="en" sz="1300"/>
              <a:t>         * Reduce the ISS and OSS placements by 3%, </a:t>
            </a:r>
            <a:endParaRPr sz="1300"/>
          </a:p>
          <a:p>
            <a:pPr indent="0" lvl="0" marL="457200" rtl="0" algn="l">
              <a:spcBef>
                <a:spcPts val="0"/>
              </a:spcBef>
              <a:spcAft>
                <a:spcPts val="0"/>
              </a:spcAft>
              <a:buNone/>
            </a:pPr>
            <a:r>
              <a:rPr lang="en" sz="1300"/>
              <a:t>         * Increase participation in volunteer and Family Engagement activities.</a:t>
            </a:r>
            <a:endParaRPr sz="1300"/>
          </a:p>
        </p:txBody>
      </p:sp>
      <p:sp>
        <p:nvSpPr>
          <p:cNvPr id="106" name="Google Shape;106;p22"/>
          <p:cNvSpPr txBox="1"/>
          <p:nvPr/>
        </p:nvSpPr>
        <p:spPr>
          <a:xfrm>
            <a:off x="684900" y="2497900"/>
            <a:ext cx="7775700" cy="220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000"/>
              <a:t>Programa Escolar Mano a Mano</a:t>
            </a:r>
            <a:endParaRPr b="1" sz="2000"/>
          </a:p>
          <a:p>
            <a:pPr indent="0" lvl="0" marL="0" rtl="0" algn="ctr">
              <a:spcBef>
                <a:spcPts val="0"/>
              </a:spcBef>
              <a:spcAft>
                <a:spcPts val="0"/>
              </a:spcAft>
              <a:buClr>
                <a:schemeClr val="dk1"/>
              </a:buClr>
              <a:buSzPts val="1100"/>
              <a:buFont typeface="Arial"/>
              <a:buNone/>
            </a:pPr>
            <a:r>
              <a:rPr b="1" lang="en" sz="2000"/>
              <a:t>(Pasado y presente)</a:t>
            </a:r>
            <a:endParaRPr b="1" sz="2000"/>
          </a:p>
          <a:p>
            <a:pPr indent="0" lvl="0" marL="0" rtl="0" algn="ctr">
              <a:spcBef>
                <a:spcPts val="0"/>
              </a:spcBef>
              <a:spcAft>
                <a:spcPts val="0"/>
              </a:spcAft>
              <a:buNone/>
            </a:pPr>
            <a:r>
              <a:t/>
            </a:r>
            <a:endParaRPr b="1" sz="700" u="sng"/>
          </a:p>
          <a:p>
            <a:pPr indent="-311150" lvl="0" marL="457200" rtl="0" algn="l">
              <a:spcBef>
                <a:spcPts val="0"/>
              </a:spcBef>
              <a:spcAft>
                <a:spcPts val="0"/>
              </a:spcAft>
              <a:buSzPts val="1300"/>
              <a:buChar char="●"/>
            </a:pPr>
            <a:r>
              <a:rPr lang="en" sz="1300"/>
              <a:t>¿Cuáles son nuestras metas para toda la escuela?</a:t>
            </a:r>
            <a:endParaRPr sz="1300"/>
          </a:p>
          <a:p>
            <a:pPr indent="0" lvl="0" marL="0" rtl="0" algn="l">
              <a:spcBef>
                <a:spcPts val="0"/>
              </a:spcBef>
              <a:spcAft>
                <a:spcPts val="0"/>
              </a:spcAft>
              <a:buClr>
                <a:schemeClr val="dk1"/>
              </a:buClr>
              <a:buSzPts val="1100"/>
              <a:buFont typeface="Arial"/>
              <a:buNone/>
            </a:pPr>
            <a:r>
              <a:rPr lang="en" sz="1900"/>
              <a:t> </a:t>
            </a:r>
            <a:r>
              <a:rPr lang="en"/>
              <a:t>        </a:t>
            </a:r>
            <a:r>
              <a:rPr lang="en" sz="1300"/>
              <a:t> * Para el final del año escolar 2023-2024, el porcentaje de estudiantes con alcificaciones    </a:t>
            </a:r>
            <a:endParaRPr sz="1300"/>
          </a:p>
          <a:p>
            <a:pPr indent="0" lvl="0" marL="0" rtl="0" algn="l">
              <a:spcBef>
                <a:spcPts val="0"/>
              </a:spcBef>
              <a:spcAft>
                <a:spcPts val="0"/>
              </a:spcAft>
              <a:buClr>
                <a:schemeClr val="dk1"/>
              </a:buClr>
              <a:buSzPts val="1100"/>
              <a:buFont typeface="Arial"/>
              <a:buNone/>
            </a:pPr>
            <a:r>
              <a:rPr lang="en" sz="1300"/>
              <a:t>              en el nivel competente o superior en las evaluaciones estatales aumentará en un 3%.</a:t>
            </a:r>
            <a:endParaRPr sz="1300"/>
          </a:p>
          <a:p>
            <a:pPr indent="0" lvl="0" marL="0" rtl="0" algn="l">
              <a:spcBef>
                <a:spcPts val="0"/>
              </a:spcBef>
              <a:spcAft>
                <a:spcPts val="0"/>
              </a:spcAft>
              <a:buClr>
                <a:schemeClr val="dk1"/>
              </a:buClr>
              <a:buSzPts val="1100"/>
              <a:buFont typeface="Arial"/>
              <a:buNone/>
            </a:pPr>
            <a:r>
              <a:rPr lang="en" sz="1300"/>
              <a:t>           * Reducir las colocaciones de ISS y OSS en un 3%,</a:t>
            </a:r>
            <a:endParaRPr sz="1300"/>
          </a:p>
          <a:p>
            <a:pPr indent="0" lvl="0" marL="0" rtl="0" algn="l">
              <a:spcBef>
                <a:spcPts val="0"/>
              </a:spcBef>
              <a:spcAft>
                <a:spcPts val="0"/>
              </a:spcAft>
              <a:buClr>
                <a:schemeClr val="dk1"/>
              </a:buClr>
              <a:buSzPts val="1100"/>
              <a:buFont typeface="Arial"/>
              <a:buNone/>
            </a:pPr>
            <a:r>
              <a:rPr lang="en" sz="1300"/>
              <a:t>           * Aumentar la participación en actividades voluntarias y de participación familiar.</a:t>
            </a:r>
            <a:endParaRPr sz="1300"/>
          </a:p>
          <a:p>
            <a:pPr indent="0" lvl="0" marL="0" rtl="0" algn="ctr">
              <a:spcBef>
                <a:spcPts val="0"/>
              </a:spcBef>
              <a:spcAft>
                <a:spcPts val="0"/>
              </a:spcAft>
              <a:buNone/>
            </a:pPr>
            <a:r>
              <a:t/>
            </a:r>
            <a:endParaRPr b="1" sz="1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0" name="Shape 110"/>
        <p:cNvGrpSpPr/>
        <p:nvPr/>
      </p:nvGrpSpPr>
      <p:grpSpPr>
        <a:xfrm>
          <a:off x="0" y="0"/>
          <a:ext cx="0" cy="0"/>
          <a:chOff x="0" y="0"/>
          <a:chExt cx="0" cy="0"/>
        </a:xfrm>
      </p:grpSpPr>
      <p:sp>
        <p:nvSpPr>
          <p:cNvPr id="111" name="Google Shape;111;p23"/>
          <p:cNvSpPr txBox="1"/>
          <p:nvPr/>
        </p:nvSpPr>
        <p:spPr>
          <a:xfrm>
            <a:off x="752050" y="644625"/>
            <a:ext cx="7708500" cy="2232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u="sng"/>
              <a:t>Hand In Hand’s Schoolwide Program</a:t>
            </a:r>
            <a:endParaRPr b="1" sz="2200" u="sng"/>
          </a:p>
          <a:p>
            <a:pPr indent="0" lvl="0" marL="0" rtl="0" algn="ctr">
              <a:spcBef>
                <a:spcPts val="0"/>
              </a:spcBef>
              <a:spcAft>
                <a:spcPts val="0"/>
              </a:spcAft>
              <a:buNone/>
            </a:pPr>
            <a:r>
              <a:t/>
            </a:r>
            <a:endParaRPr b="1" sz="600" u="sng"/>
          </a:p>
          <a:p>
            <a:pPr indent="-349250" lvl="0" marL="457200" rtl="0" algn="l">
              <a:spcBef>
                <a:spcPts val="0"/>
              </a:spcBef>
              <a:spcAft>
                <a:spcPts val="0"/>
              </a:spcAft>
              <a:buSzPts val="1900"/>
              <a:buChar char="➢"/>
            </a:pPr>
            <a:r>
              <a:rPr b="1" lang="en" sz="1900" u="sng"/>
              <a:t>What are our school wide goals?</a:t>
            </a:r>
            <a:endParaRPr b="1" sz="1900" u="sng"/>
          </a:p>
          <a:p>
            <a:pPr indent="0" lvl="0" marL="457200" rtl="0" algn="l">
              <a:spcBef>
                <a:spcPts val="0"/>
              </a:spcBef>
              <a:spcAft>
                <a:spcPts val="0"/>
              </a:spcAft>
              <a:buNone/>
            </a:pPr>
            <a:r>
              <a:rPr lang="en" sz="1600"/>
              <a:t>Improve academic achievement </a:t>
            </a:r>
            <a:endParaRPr sz="1600"/>
          </a:p>
          <a:p>
            <a:pPr indent="0" lvl="0" marL="457200" rtl="0" algn="l">
              <a:spcBef>
                <a:spcPts val="0"/>
              </a:spcBef>
              <a:spcAft>
                <a:spcPts val="0"/>
              </a:spcAft>
              <a:buNone/>
            </a:pPr>
            <a:r>
              <a:rPr lang="en" sz="1600"/>
              <a:t>Improve school-wide attendance rates,</a:t>
            </a:r>
            <a:endParaRPr sz="1600"/>
          </a:p>
          <a:p>
            <a:pPr indent="0" lvl="0" marL="457200" rtl="0" algn="l">
              <a:spcBef>
                <a:spcPts val="0"/>
              </a:spcBef>
              <a:spcAft>
                <a:spcPts val="0"/>
              </a:spcAft>
              <a:buNone/>
            </a:pPr>
            <a:r>
              <a:rPr lang="en" sz="1600"/>
              <a:t>Reduce office referrals for misbehavior,</a:t>
            </a:r>
            <a:endParaRPr sz="1600"/>
          </a:p>
          <a:p>
            <a:pPr indent="0" lvl="0" marL="457200" rtl="0" algn="l">
              <a:spcBef>
                <a:spcPts val="0"/>
              </a:spcBef>
              <a:spcAft>
                <a:spcPts val="0"/>
              </a:spcAft>
              <a:buNone/>
            </a:pPr>
            <a:r>
              <a:rPr lang="en" sz="1600"/>
              <a:t>Increase participation in volunteer and parent involvement activities.</a:t>
            </a:r>
            <a:endParaRPr sz="1600"/>
          </a:p>
          <a:p>
            <a:pPr indent="0" lvl="0" marL="0" rtl="0" algn="ctr">
              <a:spcBef>
                <a:spcPts val="0"/>
              </a:spcBef>
              <a:spcAft>
                <a:spcPts val="0"/>
              </a:spcAft>
              <a:buNone/>
            </a:pPr>
            <a:r>
              <a:t/>
            </a:r>
            <a:endParaRPr b="1" sz="2200"/>
          </a:p>
        </p:txBody>
      </p:sp>
      <p:sp>
        <p:nvSpPr>
          <p:cNvPr id="112" name="Google Shape;112;p23"/>
          <p:cNvSpPr txBox="1"/>
          <p:nvPr/>
        </p:nvSpPr>
        <p:spPr>
          <a:xfrm>
            <a:off x="684900" y="2471025"/>
            <a:ext cx="7775700" cy="21240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sz="1800" u="sng"/>
              <a:t>What programs / supports exist to help my child?</a:t>
            </a:r>
            <a:endParaRPr b="1" sz="1800"/>
          </a:p>
          <a:p>
            <a:pPr indent="0" lvl="0" marL="0" rtl="0" algn="l">
              <a:spcBef>
                <a:spcPts val="0"/>
              </a:spcBef>
              <a:spcAft>
                <a:spcPts val="0"/>
              </a:spcAft>
              <a:buNone/>
            </a:pPr>
            <a:r>
              <a:rPr lang="en" sz="1500"/>
              <a:t>         </a:t>
            </a:r>
            <a:r>
              <a:rPr lang="en" sz="1500"/>
              <a:t>Support for intervention and tutoring</a:t>
            </a:r>
            <a:endParaRPr sz="1500"/>
          </a:p>
          <a:p>
            <a:pPr indent="0" lvl="0" marL="0" rtl="0" algn="l">
              <a:spcBef>
                <a:spcPts val="0"/>
              </a:spcBef>
              <a:spcAft>
                <a:spcPts val="0"/>
              </a:spcAft>
              <a:buNone/>
            </a:pPr>
            <a:r>
              <a:rPr lang="en" sz="1500"/>
              <a:t>         </a:t>
            </a:r>
            <a:r>
              <a:rPr lang="en" sz="1500"/>
              <a:t>Grade level planning</a:t>
            </a:r>
            <a:endParaRPr sz="1500"/>
          </a:p>
          <a:p>
            <a:pPr indent="0" lvl="0" marL="0" rtl="0" algn="l">
              <a:spcBef>
                <a:spcPts val="0"/>
              </a:spcBef>
              <a:spcAft>
                <a:spcPts val="0"/>
              </a:spcAft>
              <a:buNone/>
            </a:pPr>
            <a:r>
              <a:rPr lang="en" sz="1500"/>
              <a:t>         </a:t>
            </a:r>
            <a:r>
              <a:rPr lang="en" sz="1500"/>
              <a:t>Professional learning</a:t>
            </a:r>
            <a:endParaRPr sz="1500"/>
          </a:p>
          <a:p>
            <a:pPr indent="0" lvl="0" marL="0" rtl="0" algn="l">
              <a:spcBef>
                <a:spcPts val="0"/>
              </a:spcBef>
              <a:spcAft>
                <a:spcPts val="0"/>
              </a:spcAft>
              <a:buNone/>
            </a:pPr>
            <a:r>
              <a:rPr lang="en" sz="1500"/>
              <a:t>         Parent Teacher Conferences, Response to Monitoring Intervention (RtI)</a:t>
            </a:r>
            <a:endParaRPr sz="1500"/>
          </a:p>
          <a:p>
            <a:pPr indent="0" lvl="0" marL="0" rtl="0" algn="l">
              <a:spcBef>
                <a:spcPts val="0"/>
              </a:spcBef>
              <a:spcAft>
                <a:spcPts val="0"/>
              </a:spcAft>
              <a:buNone/>
            </a:pPr>
            <a:r>
              <a:rPr lang="en" sz="1500"/>
              <a:t>         Frequent progress reports, quarterly report cards, and access to the parent portal</a:t>
            </a:r>
            <a:endParaRPr sz="1500"/>
          </a:p>
          <a:p>
            <a:pPr indent="0" lvl="0" marL="1371600" rtl="0" algn="l">
              <a:spcBef>
                <a:spcPts val="0"/>
              </a:spcBef>
              <a:spcAft>
                <a:spcPts val="0"/>
              </a:spcAft>
              <a:buNone/>
            </a:pPr>
            <a:r>
              <a:t/>
            </a:r>
            <a:endParaRPr b="1" sz="1500" u="sng"/>
          </a:p>
          <a:p>
            <a:pPr indent="-342900" lvl="0" marL="457200" rtl="0" algn="l">
              <a:spcBef>
                <a:spcPts val="0"/>
              </a:spcBef>
              <a:spcAft>
                <a:spcPts val="0"/>
              </a:spcAft>
              <a:buSzPts val="1800"/>
              <a:buChar char="➢"/>
            </a:pPr>
            <a:r>
              <a:t/>
            </a:r>
            <a:endParaRPr b="1"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6" name="Shape 116"/>
        <p:cNvGrpSpPr/>
        <p:nvPr/>
      </p:nvGrpSpPr>
      <p:grpSpPr>
        <a:xfrm>
          <a:off x="0" y="0"/>
          <a:ext cx="0" cy="0"/>
          <a:chOff x="0" y="0"/>
          <a:chExt cx="0" cy="0"/>
        </a:xfrm>
      </p:grpSpPr>
      <p:sp>
        <p:nvSpPr>
          <p:cNvPr id="117" name="Google Shape;117;p24"/>
          <p:cNvSpPr txBox="1"/>
          <p:nvPr/>
        </p:nvSpPr>
        <p:spPr>
          <a:xfrm>
            <a:off x="752050" y="644625"/>
            <a:ext cx="7708500" cy="2001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u="sng"/>
              <a:t>Programa para toda la escuela de Hand In Hand</a:t>
            </a:r>
            <a:endParaRPr b="1" sz="2200" u="sng"/>
          </a:p>
          <a:p>
            <a:pPr indent="0" lvl="0" marL="0" rtl="0" algn="ctr">
              <a:spcBef>
                <a:spcPts val="0"/>
              </a:spcBef>
              <a:spcAft>
                <a:spcPts val="0"/>
              </a:spcAft>
              <a:buNone/>
            </a:pPr>
            <a:r>
              <a:t/>
            </a:r>
            <a:endParaRPr b="1" sz="600" u="sng"/>
          </a:p>
          <a:p>
            <a:pPr indent="-349250" lvl="0" marL="457200" rtl="0" algn="l">
              <a:spcBef>
                <a:spcPts val="0"/>
              </a:spcBef>
              <a:spcAft>
                <a:spcPts val="0"/>
              </a:spcAft>
              <a:buSzPts val="1900"/>
              <a:buChar char="➢"/>
            </a:pPr>
            <a:r>
              <a:rPr b="1" lang="en" sz="1900"/>
              <a:t>¿Cuáles son nuestras metas para toda la escuela?</a:t>
            </a:r>
            <a:endParaRPr b="1" sz="1900"/>
          </a:p>
          <a:p>
            <a:pPr indent="0" lvl="0" marL="457200" rtl="0" algn="l">
              <a:spcBef>
                <a:spcPts val="0"/>
              </a:spcBef>
              <a:spcAft>
                <a:spcPts val="0"/>
              </a:spcAft>
              <a:buNone/>
            </a:pPr>
            <a:r>
              <a:rPr lang="en"/>
              <a:t>Mejorar el rendimiento académico</a:t>
            </a:r>
            <a:endParaRPr/>
          </a:p>
          <a:p>
            <a:pPr indent="0" lvl="0" marL="457200" rtl="0" algn="l">
              <a:spcBef>
                <a:spcPts val="0"/>
              </a:spcBef>
              <a:spcAft>
                <a:spcPts val="0"/>
              </a:spcAft>
              <a:buNone/>
            </a:pPr>
            <a:r>
              <a:rPr lang="en"/>
              <a:t>Mejorar las tasas de asistencia en toda la escuela,</a:t>
            </a:r>
            <a:endParaRPr/>
          </a:p>
          <a:p>
            <a:pPr indent="0" lvl="0" marL="457200" rtl="0" algn="l">
              <a:spcBef>
                <a:spcPts val="0"/>
              </a:spcBef>
              <a:spcAft>
                <a:spcPts val="0"/>
              </a:spcAft>
              <a:buNone/>
            </a:pPr>
            <a:r>
              <a:rPr lang="en"/>
              <a:t>Reducir las referencias a la oficina por mala conducta,</a:t>
            </a:r>
            <a:endParaRPr/>
          </a:p>
          <a:p>
            <a:pPr indent="0" lvl="0" marL="457200" rtl="0" algn="l">
              <a:spcBef>
                <a:spcPts val="0"/>
              </a:spcBef>
              <a:spcAft>
                <a:spcPts val="0"/>
              </a:spcAft>
              <a:buNone/>
            </a:pPr>
            <a:r>
              <a:rPr lang="en"/>
              <a:t>Aumentar la participación en actividades de participación de padres y voluntarios.</a:t>
            </a:r>
            <a:endParaRPr/>
          </a:p>
          <a:p>
            <a:pPr indent="0" lvl="0" marL="0" rtl="0" algn="l">
              <a:spcBef>
                <a:spcPts val="0"/>
              </a:spcBef>
              <a:spcAft>
                <a:spcPts val="0"/>
              </a:spcAft>
              <a:buNone/>
            </a:pPr>
            <a:r>
              <a:t/>
            </a:r>
            <a:endParaRPr b="1" sz="1500"/>
          </a:p>
        </p:txBody>
      </p:sp>
      <p:sp>
        <p:nvSpPr>
          <p:cNvPr id="118" name="Google Shape;118;p24"/>
          <p:cNvSpPr txBox="1"/>
          <p:nvPr/>
        </p:nvSpPr>
        <p:spPr>
          <a:xfrm>
            <a:off x="684150" y="2659025"/>
            <a:ext cx="7775700" cy="20010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b="1" lang="en" sz="2000"/>
              <a:t>¿Qué programas / apoyos existen para ayudar a mi hijo?</a:t>
            </a:r>
            <a:endParaRPr b="1" sz="2000"/>
          </a:p>
          <a:p>
            <a:pPr indent="0" lvl="0" marL="457200" rtl="0" algn="l">
              <a:spcBef>
                <a:spcPts val="0"/>
              </a:spcBef>
              <a:spcAft>
                <a:spcPts val="0"/>
              </a:spcAft>
              <a:buNone/>
            </a:pPr>
            <a:r>
              <a:rPr lang="en"/>
              <a:t>Apoyo a la intervención y tutoría</a:t>
            </a:r>
            <a:endParaRPr/>
          </a:p>
          <a:p>
            <a:pPr indent="0" lvl="0" marL="457200" rtl="0" algn="l">
              <a:spcBef>
                <a:spcPts val="0"/>
              </a:spcBef>
              <a:spcAft>
                <a:spcPts val="0"/>
              </a:spcAft>
              <a:buNone/>
            </a:pPr>
            <a:r>
              <a:rPr lang="en"/>
              <a:t>Planificación de nivel de grado</a:t>
            </a:r>
            <a:endParaRPr/>
          </a:p>
          <a:p>
            <a:pPr indent="0" lvl="0" marL="457200" rtl="0" algn="l">
              <a:spcBef>
                <a:spcPts val="0"/>
              </a:spcBef>
              <a:spcAft>
                <a:spcPts val="0"/>
              </a:spcAft>
              <a:buNone/>
            </a:pPr>
            <a:r>
              <a:rPr lang="en"/>
              <a:t>Aprendizaje profesional</a:t>
            </a:r>
            <a:endParaRPr/>
          </a:p>
          <a:p>
            <a:pPr indent="0" lvl="0" marL="457200" rtl="0" algn="l">
              <a:spcBef>
                <a:spcPts val="0"/>
              </a:spcBef>
              <a:spcAft>
                <a:spcPts val="0"/>
              </a:spcAft>
              <a:buNone/>
            </a:pPr>
            <a:r>
              <a:rPr lang="en"/>
              <a:t>Conferencias de padres y maestros, respuesta al monitoreo de la intervención (RtI)</a:t>
            </a:r>
            <a:endParaRPr/>
          </a:p>
          <a:p>
            <a:pPr indent="0" lvl="0" marL="457200" rtl="0" algn="l">
              <a:spcBef>
                <a:spcPts val="0"/>
              </a:spcBef>
              <a:spcAft>
                <a:spcPts val="0"/>
              </a:spcAft>
              <a:buNone/>
            </a:pPr>
            <a:r>
              <a:rPr lang="en"/>
              <a:t>Informes de progreso frecuentes, boletas de calificaciones trimestrales y acceso al portal para padres</a:t>
            </a:r>
            <a:endParaRPr/>
          </a:p>
          <a:p>
            <a:pPr indent="0" lvl="0" marL="457200" rtl="0" algn="l">
              <a:spcBef>
                <a:spcPts val="0"/>
              </a:spcBef>
              <a:spcAft>
                <a:spcPts val="0"/>
              </a:spcAft>
              <a:buNone/>
            </a:pPr>
            <a:r>
              <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2" name="Shape 122"/>
        <p:cNvGrpSpPr/>
        <p:nvPr/>
      </p:nvGrpSpPr>
      <p:grpSpPr>
        <a:xfrm>
          <a:off x="0" y="0"/>
          <a:ext cx="0" cy="0"/>
          <a:chOff x="0" y="0"/>
          <a:chExt cx="0" cy="0"/>
        </a:xfrm>
      </p:grpSpPr>
      <p:sp>
        <p:nvSpPr>
          <p:cNvPr id="123" name="Google Shape;123;p25"/>
          <p:cNvSpPr txBox="1"/>
          <p:nvPr/>
        </p:nvSpPr>
        <p:spPr>
          <a:xfrm>
            <a:off x="865375" y="792350"/>
            <a:ext cx="7716000" cy="1800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u="sng"/>
              <a:t>What Curriculum Does Our School Use?</a:t>
            </a:r>
            <a:endParaRPr b="1" sz="2200" u="sng"/>
          </a:p>
          <a:p>
            <a:pPr indent="0" lvl="0" marL="0" rtl="0" algn="ctr">
              <a:spcBef>
                <a:spcPts val="0"/>
              </a:spcBef>
              <a:spcAft>
                <a:spcPts val="0"/>
              </a:spcAft>
              <a:buNone/>
            </a:pPr>
            <a:r>
              <a:t/>
            </a:r>
            <a:endParaRPr b="1" sz="1500" u="sng"/>
          </a:p>
          <a:p>
            <a:pPr indent="0" lvl="0" marL="0" rtl="0" algn="l">
              <a:spcBef>
                <a:spcPts val="0"/>
              </a:spcBef>
              <a:spcAft>
                <a:spcPts val="0"/>
              </a:spcAft>
              <a:buNone/>
            </a:pPr>
            <a:r>
              <a:rPr lang="en" sz="1700"/>
              <a:t>Instruction is based on the Georgia Standards of Excellence as outlined </a:t>
            </a:r>
            <a:endParaRPr sz="1700"/>
          </a:p>
          <a:p>
            <a:pPr indent="0" lvl="0" marL="0" rtl="0" algn="l">
              <a:spcBef>
                <a:spcPts val="0"/>
              </a:spcBef>
              <a:spcAft>
                <a:spcPts val="0"/>
              </a:spcAft>
              <a:buNone/>
            </a:pPr>
            <a:r>
              <a:rPr lang="en" sz="1700"/>
              <a:t>by the Georgia Department of Education.  Lists of each grade level and subject requirements are available on the internet at </a:t>
            </a:r>
            <a:r>
              <a:rPr lang="en" sz="1700" u="sng">
                <a:solidFill>
                  <a:schemeClr val="hlink"/>
                </a:solidFill>
                <a:hlinkClick r:id="rId4"/>
              </a:rPr>
              <a:t>www.georgiastandards.org</a:t>
            </a:r>
            <a:r>
              <a:rPr lang="en" sz="1700"/>
              <a:t>.  </a:t>
            </a:r>
            <a:endParaRPr sz="1700"/>
          </a:p>
        </p:txBody>
      </p:sp>
      <p:sp>
        <p:nvSpPr>
          <p:cNvPr id="124" name="Google Shape;124;p25"/>
          <p:cNvSpPr txBox="1"/>
          <p:nvPr/>
        </p:nvSpPr>
        <p:spPr>
          <a:xfrm>
            <a:off x="865375" y="2645600"/>
            <a:ext cx="7595100" cy="209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000" u="sng"/>
              <a:t>¿Qué plan de estudios utiliza nuestra escuela?</a:t>
            </a:r>
            <a:endParaRPr b="1" sz="2000" u="sng"/>
          </a:p>
          <a:p>
            <a:pPr indent="0" lvl="0" marL="0" rtl="0" algn="ctr">
              <a:spcBef>
                <a:spcPts val="0"/>
              </a:spcBef>
              <a:spcAft>
                <a:spcPts val="0"/>
              </a:spcAft>
              <a:buClr>
                <a:schemeClr val="dk1"/>
              </a:buClr>
              <a:buSzPts val="1100"/>
              <a:buFont typeface="Arial"/>
              <a:buNone/>
            </a:pPr>
            <a:r>
              <a:t/>
            </a:r>
            <a:endParaRPr b="1" u="sng"/>
          </a:p>
          <a:p>
            <a:pPr indent="0" lvl="0" marL="0" rtl="0" algn="l">
              <a:spcBef>
                <a:spcPts val="0"/>
              </a:spcBef>
              <a:spcAft>
                <a:spcPts val="0"/>
              </a:spcAft>
              <a:buClr>
                <a:schemeClr val="dk1"/>
              </a:buClr>
              <a:buSzPts val="1100"/>
              <a:buFont typeface="Arial"/>
              <a:buNone/>
            </a:pPr>
            <a:r>
              <a:rPr lang="en" sz="1800"/>
              <a:t>La instrucción se basa en los Estándares de Excelencia de Georgia según lo describe el Departamento de Educación de Georgia. Las listas de los requisitos de cada nivel de grado y materias están disponibles en Internet en</a:t>
            </a:r>
            <a:r>
              <a:rPr lang="en" sz="1800" u="sng"/>
              <a:t> </a:t>
            </a:r>
            <a:r>
              <a:rPr lang="en" sz="1800" u="sng">
                <a:solidFill>
                  <a:schemeClr val="hlink"/>
                </a:solidFill>
                <a:hlinkClick r:id="rId5"/>
              </a:rPr>
              <a:t>www.georgiastandards.org</a:t>
            </a:r>
            <a:r>
              <a:rPr lang="en" sz="1800" u="sng"/>
              <a:t>.</a:t>
            </a:r>
            <a:endParaRPr sz="1800" u="sng"/>
          </a:p>
          <a:p>
            <a:pPr indent="0" lvl="0" marL="0" rtl="0" algn="l">
              <a:spcBef>
                <a:spcPts val="0"/>
              </a:spcBef>
              <a:spcAft>
                <a:spcPts val="0"/>
              </a:spcAft>
              <a:buNone/>
            </a:pPr>
            <a:r>
              <a:t/>
            </a:r>
            <a:endParaRPr b="1" sz="1800" u="sng"/>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Google Shape;129;p26"/>
          <p:cNvSpPr txBox="1"/>
          <p:nvPr/>
        </p:nvSpPr>
        <p:spPr>
          <a:xfrm>
            <a:off x="806800" y="804550"/>
            <a:ext cx="7896600" cy="2247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u="sng"/>
              <a:t>What Tests Will My Child Take?</a:t>
            </a:r>
            <a:endParaRPr b="1" sz="2200" u="sng"/>
          </a:p>
          <a:p>
            <a:pPr indent="0" lvl="0" marL="0" rtl="0" algn="ctr">
              <a:spcBef>
                <a:spcPts val="0"/>
              </a:spcBef>
              <a:spcAft>
                <a:spcPts val="0"/>
              </a:spcAft>
              <a:buNone/>
            </a:pPr>
            <a:r>
              <a:t/>
            </a:r>
            <a:endParaRPr b="1" sz="1300" u="sng"/>
          </a:p>
          <a:p>
            <a:pPr indent="0" lvl="0" marL="0" rtl="0" algn="l">
              <a:spcBef>
                <a:spcPts val="0"/>
              </a:spcBef>
              <a:spcAft>
                <a:spcPts val="0"/>
              </a:spcAft>
              <a:buNone/>
            </a:pPr>
            <a:r>
              <a:rPr lang="en" sz="1800" u="sng"/>
              <a:t>Students will take the following tests:</a:t>
            </a:r>
            <a:r>
              <a:rPr lang="en" sz="1800"/>
              <a:t>  ITBS, CoGAT, </a:t>
            </a:r>
            <a:r>
              <a:rPr lang="en" sz="1700"/>
              <a:t>Benchmarks</a:t>
            </a:r>
            <a:r>
              <a:rPr lang="en" sz="1800"/>
              <a:t> </a:t>
            </a:r>
            <a:r>
              <a:rPr lang="en"/>
              <a:t>&amp; </a:t>
            </a:r>
            <a:r>
              <a:rPr lang="en" sz="1500"/>
              <a:t>Georgia</a:t>
            </a:r>
            <a:r>
              <a:rPr lang="en" sz="1800"/>
              <a:t> Milestones</a:t>
            </a:r>
            <a:endParaRPr sz="1800"/>
          </a:p>
          <a:p>
            <a:pPr indent="-342900" lvl="0" marL="457200" rtl="0" algn="l">
              <a:spcBef>
                <a:spcPts val="0"/>
              </a:spcBef>
              <a:spcAft>
                <a:spcPts val="0"/>
              </a:spcAft>
              <a:buSzPts val="1800"/>
              <a:buChar char="➢"/>
            </a:pPr>
            <a:r>
              <a:rPr lang="en" sz="1800" u="sng"/>
              <a:t>How do these test measure my child’s progress?</a:t>
            </a:r>
            <a:endParaRPr sz="1800" u="sng"/>
          </a:p>
          <a:p>
            <a:pPr indent="0" lvl="0" marL="457200" rtl="0" algn="l">
              <a:spcBef>
                <a:spcPts val="0"/>
              </a:spcBef>
              <a:spcAft>
                <a:spcPts val="0"/>
              </a:spcAft>
              <a:buNone/>
            </a:pPr>
            <a:r>
              <a:rPr lang="en" sz="1500"/>
              <a:t>Standardized test measure mastery of grade level content areas.</a:t>
            </a:r>
            <a:endParaRPr sz="1500"/>
          </a:p>
          <a:p>
            <a:pPr indent="0" lvl="0" marL="0" rtl="0" algn="ctr">
              <a:spcBef>
                <a:spcPts val="0"/>
              </a:spcBef>
              <a:spcAft>
                <a:spcPts val="0"/>
              </a:spcAft>
              <a:buNone/>
            </a:pPr>
            <a:r>
              <a:t/>
            </a:r>
            <a:endParaRPr b="1" sz="1500"/>
          </a:p>
          <a:p>
            <a:pPr indent="0" lvl="0" marL="0" rtl="0" algn="l">
              <a:spcBef>
                <a:spcPts val="0"/>
              </a:spcBef>
              <a:spcAft>
                <a:spcPts val="0"/>
              </a:spcAft>
              <a:buNone/>
            </a:pPr>
            <a:r>
              <a:t/>
            </a:r>
            <a:endParaRPr b="1" sz="1500"/>
          </a:p>
        </p:txBody>
      </p:sp>
      <p:sp>
        <p:nvSpPr>
          <p:cNvPr id="130" name="Google Shape;130;p26"/>
          <p:cNvSpPr txBox="1"/>
          <p:nvPr/>
        </p:nvSpPr>
        <p:spPr>
          <a:xfrm>
            <a:off x="752050" y="2645600"/>
            <a:ext cx="77085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u="sng"/>
              <a:t> ¿Qué pruebas tomará mi hija?¿Qué pruebas tomará m</a:t>
            </a:r>
            <a:r>
              <a:rPr b="1" lang="en" sz="1900" u="sng"/>
              <a:t>i</a:t>
            </a:r>
            <a:r>
              <a:rPr b="1" lang="en" sz="1900" u="sng"/>
              <a:t> </a:t>
            </a:r>
            <a:r>
              <a:rPr b="1" lang="en" sz="1900" u="sng"/>
              <a:t>h</a:t>
            </a:r>
            <a:r>
              <a:rPr b="1" lang="en" sz="1900" u="sng"/>
              <a:t>ijo?</a:t>
            </a:r>
            <a:endParaRPr b="1" sz="1900" u="sng"/>
          </a:p>
          <a:p>
            <a:pPr indent="0" lvl="0" marL="457200" rtl="0" algn="ctr">
              <a:spcBef>
                <a:spcPts val="0"/>
              </a:spcBef>
              <a:spcAft>
                <a:spcPts val="0"/>
              </a:spcAft>
              <a:buNone/>
            </a:pPr>
            <a:r>
              <a:t/>
            </a:r>
            <a:endParaRPr b="1" sz="500" u="sng"/>
          </a:p>
          <a:p>
            <a:pPr indent="0" lvl="0" marL="0" rtl="0" algn="l">
              <a:spcBef>
                <a:spcPts val="0"/>
              </a:spcBef>
              <a:spcAft>
                <a:spcPts val="0"/>
              </a:spcAft>
              <a:buNone/>
            </a:pPr>
            <a:r>
              <a:rPr lang="en" sz="1700" u="sng"/>
              <a:t>Los estudiantes tomarán las siguientes pruebas:</a:t>
            </a:r>
            <a:r>
              <a:rPr lang="en" sz="1700"/>
              <a:t> ITBS, CoGAT, Benchmarks &amp; Georgia Milestones</a:t>
            </a:r>
            <a:endParaRPr sz="1700"/>
          </a:p>
          <a:p>
            <a:pPr indent="-336550" lvl="0" marL="457200" rtl="0" algn="l">
              <a:spcBef>
                <a:spcPts val="0"/>
              </a:spcBef>
              <a:spcAft>
                <a:spcPts val="0"/>
              </a:spcAft>
              <a:buSzPts val="1700"/>
              <a:buChar char="➢"/>
            </a:pPr>
            <a:r>
              <a:rPr lang="en" sz="1700"/>
              <a:t>¿Cómo miden estas pruebas el progreso de mi hijo?</a:t>
            </a:r>
            <a:endParaRPr sz="1700"/>
          </a:p>
          <a:p>
            <a:pPr indent="0" lvl="0" marL="457200" rtl="0" algn="l">
              <a:spcBef>
                <a:spcPts val="0"/>
              </a:spcBef>
              <a:spcAft>
                <a:spcPts val="0"/>
              </a:spcAft>
              <a:buNone/>
            </a:pPr>
            <a:r>
              <a:rPr lang="en" sz="1500"/>
              <a:t>Las pruebas estandarizadas miden el dominio de las áreas de contenido del nivel de grado.</a:t>
            </a:r>
            <a:endParaRPr sz="1500"/>
          </a:p>
          <a:p>
            <a:pPr indent="0" lvl="0" marL="0" rtl="0" algn="l">
              <a:spcBef>
                <a:spcPts val="0"/>
              </a:spcBef>
              <a:spcAft>
                <a:spcPts val="0"/>
              </a:spcAft>
              <a:buNone/>
            </a:pPr>
            <a:r>
              <a:t/>
            </a:r>
            <a:endParaRPr b="1" sz="1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Google Shape;135;p27"/>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36" name="Google Shape;136;p27"/>
          <p:cNvSpPr txBox="1"/>
          <p:nvPr/>
        </p:nvSpPr>
        <p:spPr>
          <a:xfrm>
            <a:off x="752050" y="872925"/>
            <a:ext cx="7708500" cy="35094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sz="1800" u="sng"/>
              <a:t>What Proficiency Level Is My Child Expected To Meet?</a:t>
            </a:r>
            <a:endParaRPr b="1" sz="1800" u="sng"/>
          </a:p>
          <a:p>
            <a:pPr indent="0" lvl="0" marL="0" rtl="0" algn="l">
              <a:spcBef>
                <a:spcPts val="0"/>
              </a:spcBef>
              <a:spcAft>
                <a:spcPts val="0"/>
              </a:spcAft>
              <a:buNone/>
            </a:pPr>
            <a:r>
              <a:t/>
            </a:r>
            <a:endParaRPr b="1" sz="1800" u="sng"/>
          </a:p>
          <a:p>
            <a:pPr indent="0" lvl="0" marL="457200" rtl="0" algn="l">
              <a:spcBef>
                <a:spcPts val="0"/>
              </a:spcBef>
              <a:spcAft>
                <a:spcPts val="0"/>
              </a:spcAft>
              <a:buNone/>
            </a:pPr>
            <a:r>
              <a:rPr lang="en" sz="1800"/>
              <a:t>Student performance on the Milestones is reported in four levels (Beginning Learner, Developing Learner, Proficient Learner, and Distinguished Learner).  Students who score at the beginning learner performance level may be required to take a retest before earning promotion to the next grade.</a:t>
            </a:r>
            <a:r>
              <a:rPr b="1" lang="en" sz="1800" u="sng"/>
              <a:t>      </a:t>
            </a:r>
            <a:endParaRPr b="1" sz="1800" u="sng"/>
          </a:p>
          <a:p>
            <a:pPr indent="0" lvl="0" marL="457200" rtl="0" algn="l">
              <a:spcBef>
                <a:spcPts val="0"/>
              </a:spcBef>
              <a:spcAft>
                <a:spcPts val="0"/>
              </a:spcAft>
              <a:buNone/>
            </a:pPr>
            <a:r>
              <a:t/>
            </a:r>
            <a:endParaRPr b="1" sz="1800" u="sng"/>
          </a:p>
          <a:p>
            <a:pPr indent="0" lvl="0" marL="457200" rtl="0" algn="l">
              <a:spcBef>
                <a:spcPts val="0"/>
              </a:spcBef>
              <a:spcAft>
                <a:spcPts val="0"/>
              </a:spcAft>
              <a:buNone/>
            </a:pPr>
            <a:r>
              <a:rPr lang="en" sz="1800"/>
              <a:t>Students are expected to earn passing grades in each of their classes, demonstrate regular attendance (can’t miss more than 6 days), and pass state required tests in order to earn promotion to the next grade.</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0" name="Shape 140"/>
        <p:cNvGrpSpPr/>
        <p:nvPr/>
      </p:nvGrpSpPr>
      <p:grpSpPr>
        <a:xfrm>
          <a:off x="0" y="0"/>
          <a:ext cx="0" cy="0"/>
          <a:chOff x="0" y="0"/>
          <a:chExt cx="0" cy="0"/>
        </a:xfrm>
      </p:grpSpPr>
      <p:sp>
        <p:nvSpPr>
          <p:cNvPr id="141" name="Google Shape;141;p28"/>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42" name="Google Shape;142;p28"/>
          <p:cNvSpPr txBox="1"/>
          <p:nvPr/>
        </p:nvSpPr>
        <p:spPr>
          <a:xfrm>
            <a:off x="752050" y="872925"/>
            <a:ext cx="7708500" cy="3801900"/>
          </a:xfrm>
          <a:prstGeom prst="rect">
            <a:avLst/>
          </a:prstGeom>
          <a:noFill/>
          <a:ln>
            <a:noFill/>
          </a:ln>
        </p:spPr>
        <p:txBody>
          <a:bodyPr anchorCtr="0" anchor="t" bIns="91425" lIns="91425" spcFirstLastPara="1" rIns="91425" wrap="square" tIns="91425">
            <a:spAutoFit/>
          </a:bodyPr>
          <a:lstStyle/>
          <a:p>
            <a:pPr indent="-349250" lvl="0" marL="457200" rtl="0" algn="l">
              <a:spcBef>
                <a:spcPts val="0"/>
              </a:spcBef>
              <a:spcAft>
                <a:spcPts val="0"/>
              </a:spcAft>
              <a:buSzPts val="1900"/>
              <a:buChar char="➢"/>
            </a:pPr>
            <a:r>
              <a:rPr b="1" lang="en" sz="1900" u="sng"/>
              <a:t>¿Qué nivel de competencia se espera que alcance mi hijo?</a:t>
            </a:r>
            <a:endParaRPr b="1" sz="1900" u="sng"/>
          </a:p>
          <a:p>
            <a:pPr indent="0" lvl="0" marL="914400" rtl="0" algn="l">
              <a:spcBef>
                <a:spcPts val="0"/>
              </a:spcBef>
              <a:spcAft>
                <a:spcPts val="0"/>
              </a:spcAft>
              <a:buNone/>
            </a:pPr>
            <a:r>
              <a:t/>
            </a:r>
            <a:endParaRPr b="1" sz="1800" u="sng"/>
          </a:p>
          <a:p>
            <a:pPr indent="0" lvl="0" marL="0" rtl="0" algn="l">
              <a:spcBef>
                <a:spcPts val="0"/>
              </a:spcBef>
              <a:spcAft>
                <a:spcPts val="0"/>
              </a:spcAft>
              <a:buNone/>
            </a:pPr>
            <a:r>
              <a:rPr lang="en" sz="1800"/>
              <a:t>El desempeño de los estudiantes en los hitos se informa en cuatro niveles (aprendiz principiante, aprendiz en desarrollo, aprendiz competente y aprendiz distinguido). Es posible que se requiera que los estudiantes que obtengan un puntaje en el nivel de desempeño de principiante tomen una nueva prueba antes de obtener la promoción al siguiente grado.</a:t>
            </a:r>
            <a:endParaRPr sz="1800"/>
          </a:p>
          <a:p>
            <a:pPr indent="0" lvl="0" marL="914400" rtl="0" algn="l">
              <a:spcBef>
                <a:spcPts val="0"/>
              </a:spcBef>
              <a:spcAft>
                <a:spcPts val="0"/>
              </a:spcAft>
              <a:buNone/>
            </a:pPr>
            <a:r>
              <a:t/>
            </a:r>
            <a:endParaRPr sz="1800"/>
          </a:p>
          <a:p>
            <a:pPr indent="0" lvl="0" marL="0" rtl="0" algn="l">
              <a:spcBef>
                <a:spcPts val="0"/>
              </a:spcBef>
              <a:spcAft>
                <a:spcPts val="0"/>
              </a:spcAft>
              <a:buNone/>
            </a:pPr>
            <a:r>
              <a:rPr lang="en" sz="1800"/>
              <a:t>Se espera que los estudiantes obtengan calificaciones aprobatorias en cada una de sus clases, demuestren asistencia regular (no pueden faltar más de 6 días) y pasen los exámenes requeridos por el estado para poder pasar al siguiente grado.</a:t>
            </a:r>
            <a:endParaRPr sz="1800"/>
          </a:p>
          <a:p>
            <a:pPr indent="0" lvl="0" marL="914400" rtl="0" algn="l">
              <a:spcBef>
                <a:spcPts val="0"/>
              </a:spcBef>
              <a:spcAft>
                <a:spcPts val="0"/>
              </a:spcAft>
              <a:buNone/>
            </a:pPr>
            <a:r>
              <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29"/>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48" name="Google Shape;148;p29"/>
          <p:cNvSpPr txBox="1"/>
          <p:nvPr/>
        </p:nvSpPr>
        <p:spPr>
          <a:xfrm>
            <a:off x="765475" y="805775"/>
            <a:ext cx="7601100" cy="1770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u="sng"/>
              <a:t>What is Required By Law For Parental Involvement?</a:t>
            </a:r>
            <a:endParaRPr b="1" sz="1800" u="sng"/>
          </a:p>
          <a:p>
            <a:pPr indent="0" lvl="0" marL="0" rtl="0" algn="ctr">
              <a:spcBef>
                <a:spcPts val="0"/>
              </a:spcBef>
              <a:spcAft>
                <a:spcPts val="0"/>
              </a:spcAft>
              <a:buNone/>
            </a:pPr>
            <a:r>
              <a:t/>
            </a:r>
            <a:endParaRPr b="1" sz="1300"/>
          </a:p>
          <a:p>
            <a:pPr indent="0" lvl="0" marL="0" rtl="0" algn="l">
              <a:spcBef>
                <a:spcPts val="0"/>
              </a:spcBef>
              <a:spcAft>
                <a:spcPts val="0"/>
              </a:spcAft>
              <a:buNone/>
            </a:pPr>
            <a:r>
              <a:rPr lang="en" sz="1800"/>
              <a:t>The law requires that both the district and school have a </a:t>
            </a:r>
            <a:r>
              <a:rPr lang="en" sz="1800"/>
              <a:t>Family</a:t>
            </a:r>
            <a:r>
              <a:rPr lang="en" sz="1800"/>
              <a:t> Engagement Policy in place.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The school is also required to have a school-parent compact.</a:t>
            </a:r>
            <a:endParaRPr sz="1800"/>
          </a:p>
        </p:txBody>
      </p:sp>
      <p:sp>
        <p:nvSpPr>
          <p:cNvPr id="149" name="Google Shape;149;p29"/>
          <p:cNvSpPr txBox="1"/>
          <p:nvPr/>
        </p:nvSpPr>
        <p:spPr>
          <a:xfrm>
            <a:off x="752050" y="2685900"/>
            <a:ext cx="7601100" cy="178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900" u="sng"/>
              <a:t>¿Qué exige la ley para la participación de los padres?</a:t>
            </a:r>
            <a:endParaRPr b="1" sz="1900" u="sng"/>
          </a:p>
          <a:p>
            <a:pPr indent="0" lvl="0" marL="0" rtl="0" algn="l">
              <a:spcBef>
                <a:spcPts val="0"/>
              </a:spcBef>
              <a:spcAft>
                <a:spcPts val="0"/>
              </a:spcAft>
              <a:buClr>
                <a:schemeClr val="dk1"/>
              </a:buClr>
              <a:buSzPts val="1100"/>
              <a:buFont typeface="Arial"/>
              <a:buNone/>
            </a:pPr>
            <a:r>
              <a:rPr lang="en" sz="1800"/>
              <a:t>La ley requiere que tanto el distrito como la escuela cuenten con una Política de participación familiar.</a:t>
            </a:r>
            <a:endParaRPr sz="1800"/>
          </a:p>
          <a:p>
            <a:pPr indent="0" lvl="0" marL="0" rtl="0" algn="l">
              <a:spcBef>
                <a:spcPts val="0"/>
              </a:spcBef>
              <a:spcAft>
                <a:spcPts val="0"/>
              </a:spcAft>
              <a:buClr>
                <a:schemeClr val="dk1"/>
              </a:buClr>
              <a:buSzPts val="1100"/>
              <a:buFont typeface="Arial"/>
              <a:buNone/>
            </a:pPr>
            <a:r>
              <a:t/>
            </a:r>
            <a:endParaRPr sz="1200"/>
          </a:p>
          <a:p>
            <a:pPr indent="0" lvl="0" marL="0" rtl="0" algn="l">
              <a:spcBef>
                <a:spcPts val="0"/>
              </a:spcBef>
              <a:spcAft>
                <a:spcPts val="0"/>
              </a:spcAft>
              <a:buClr>
                <a:schemeClr val="dk1"/>
              </a:buClr>
              <a:buSzPts val="1100"/>
              <a:buFont typeface="Arial"/>
              <a:buNone/>
            </a:pPr>
            <a:r>
              <a:rPr lang="en" sz="1800"/>
              <a:t>La escuela también debe tener un pacto entre la escuela y los padres.</a:t>
            </a:r>
            <a:endParaRPr sz="1800"/>
          </a:p>
          <a:p>
            <a:pPr indent="0" lvl="0" marL="0" rtl="0" algn="l">
              <a:spcBef>
                <a:spcPts val="0"/>
              </a:spcBef>
              <a:spcAft>
                <a:spcPts val="0"/>
              </a:spcAft>
              <a:buNone/>
            </a:pPr>
            <a:r>
              <a:t/>
            </a:r>
            <a:endParaRPr b="1" sz="1900" u="sng"/>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3" name="Shape 153"/>
        <p:cNvGrpSpPr/>
        <p:nvPr/>
      </p:nvGrpSpPr>
      <p:grpSpPr>
        <a:xfrm>
          <a:off x="0" y="0"/>
          <a:ext cx="0" cy="0"/>
          <a:chOff x="0" y="0"/>
          <a:chExt cx="0" cy="0"/>
        </a:xfrm>
      </p:grpSpPr>
      <p:sp>
        <p:nvSpPr>
          <p:cNvPr id="154" name="Google Shape;154;p30"/>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55" name="Google Shape;155;p30"/>
          <p:cNvSpPr txBox="1"/>
          <p:nvPr/>
        </p:nvSpPr>
        <p:spPr>
          <a:xfrm>
            <a:off x="765475" y="725200"/>
            <a:ext cx="7601100" cy="3724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t>What Are The Professional Qualifications Of My Child’s Teacher?  What Is A Parent’s Right To Know?</a:t>
            </a:r>
            <a:endParaRPr b="1" sz="1800"/>
          </a:p>
          <a:p>
            <a:pPr indent="0" lvl="0" marL="0" rtl="0" algn="ctr">
              <a:spcBef>
                <a:spcPts val="0"/>
              </a:spcBef>
              <a:spcAft>
                <a:spcPts val="0"/>
              </a:spcAft>
              <a:buNone/>
            </a:pPr>
            <a:r>
              <a:t/>
            </a:r>
            <a:endParaRPr b="1"/>
          </a:p>
          <a:p>
            <a:pPr indent="0" lvl="0" marL="0" rtl="0" algn="l">
              <a:spcBef>
                <a:spcPts val="0"/>
              </a:spcBef>
              <a:spcAft>
                <a:spcPts val="0"/>
              </a:spcAft>
              <a:buNone/>
            </a:pPr>
            <a:r>
              <a:rPr lang="en" sz="1800"/>
              <a:t>The Thomas County School District will provide, upon request, certain information on the professional qualifications of classroom teachers and paraprofessionals. The following information may be requested:  </a:t>
            </a:r>
            <a:r>
              <a:rPr lang="en" sz="1800"/>
              <a:t>certification</a:t>
            </a:r>
            <a:r>
              <a:rPr lang="en" sz="1800"/>
              <a:t>, college major/graduate certification, or degree held by teacher, and/or </a:t>
            </a:r>
            <a:r>
              <a:rPr lang="en" sz="1800"/>
              <a:t>qualifications</a:t>
            </a:r>
            <a:r>
              <a:rPr lang="en" sz="1800"/>
              <a:t> of the paraprofessional, if paraprofessional services are provided.  You may also inquire whether the child is provided services by paraprofessionals and if so, their </a:t>
            </a:r>
            <a:r>
              <a:rPr lang="en" sz="1800"/>
              <a:t>qualifications</a:t>
            </a:r>
            <a:r>
              <a:rPr lang="en" sz="1800"/>
              <a:t>,  (ESSA Section 1111(g)(2)M).  If you desire information concerning the qualifications of your child’s teacher(s), please contact principal at your child’s school.</a:t>
            </a:r>
            <a:endParaRPr sz="1800"/>
          </a:p>
        </p:txBody>
      </p:sp>
      <p:sp>
        <p:nvSpPr>
          <p:cNvPr id="156" name="Google Shape;156;p30"/>
          <p:cNvSpPr txBox="1"/>
          <p:nvPr/>
        </p:nvSpPr>
        <p:spPr>
          <a:xfrm>
            <a:off x="752050" y="2685900"/>
            <a:ext cx="7601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900" u="sng"/>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0" name="Shape 160"/>
        <p:cNvGrpSpPr/>
        <p:nvPr/>
      </p:nvGrpSpPr>
      <p:grpSpPr>
        <a:xfrm>
          <a:off x="0" y="0"/>
          <a:ext cx="0" cy="0"/>
          <a:chOff x="0" y="0"/>
          <a:chExt cx="0" cy="0"/>
        </a:xfrm>
      </p:grpSpPr>
      <p:sp>
        <p:nvSpPr>
          <p:cNvPr id="161" name="Google Shape;161;p31"/>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62" name="Google Shape;162;p31"/>
          <p:cNvSpPr txBox="1"/>
          <p:nvPr/>
        </p:nvSpPr>
        <p:spPr>
          <a:xfrm>
            <a:off x="765475" y="725200"/>
            <a:ext cx="7601100" cy="3786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t>¿Cuáles son las calificaciones profesionales del maestro de mi hijo? ¿Qué es el derecho de los padres a saber?</a:t>
            </a:r>
            <a:endParaRPr b="1" sz="1800"/>
          </a:p>
          <a:p>
            <a:pPr indent="0" lvl="0" marL="0" rtl="0" algn="ctr">
              <a:spcBef>
                <a:spcPts val="0"/>
              </a:spcBef>
              <a:spcAft>
                <a:spcPts val="0"/>
              </a:spcAft>
              <a:buNone/>
            </a:pPr>
            <a:r>
              <a:t/>
            </a:r>
            <a:endParaRPr b="1" sz="1800"/>
          </a:p>
          <a:p>
            <a:pPr indent="0" lvl="0" marL="0" rtl="0" algn="l">
              <a:spcBef>
                <a:spcPts val="0"/>
              </a:spcBef>
              <a:spcAft>
                <a:spcPts val="0"/>
              </a:spcAft>
              <a:buNone/>
            </a:pPr>
            <a:r>
              <a:rPr lang="en" sz="1800"/>
              <a:t>El Distrito Escolar del Condado de Thomas proporcionará, previa solicitud, cierta información sobre las calificaciones profesionales de los maestros y paraprofesionales de las aulas. Se puede solicitar la siguiente información: certificación, especialización universitaria / certificación de posgrado o título del maestro, y / o calificaciones del paraprofesional, si se brindan servicios paraprofesionales. También puede preguntar si el niño recibe servicios de paraprofesionales y, de ser así, sus calificaciones (Sección 1111 (g) (2) M de la ESSA). Si desea información sobre las calificaciones de los maestros de su hijo, comuníquese con el director de la escuela de su hijo.</a:t>
            </a:r>
            <a:endParaRPr sz="1800"/>
          </a:p>
        </p:txBody>
      </p:sp>
      <p:sp>
        <p:nvSpPr>
          <p:cNvPr id="163" name="Google Shape;163;p31"/>
          <p:cNvSpPr txBox="1"/>
          <p:nvPr/>
        </p:nvSpPr>
        <p:spPr>
          <a:xfrm>
            <a:off x="752050" y="2685900"/>
            <a:ext cx="7601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900" u="sng"/>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4"/>
          <p:cNvSpPr txBox="1"/>
          <p:nvPr/>
        </p:nvSpPr>
        <p:spPr>
          <a:xfrm>
            <a:off x="792350" y="792350"/>
            <a:ext cx="7601100" cy="153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4400"/>
              <a:t>Annual Title 1</a:t>
            </a:r>
            <a:endParaRPr sz="4400"/>
          </a:p>
          <a:p>
            <a:pPr indent="0" lvl="0" marL="0" rtl="0" algn="ctr">
              <a:spcBef>
                <a:spcPts val="0"/>
              </a:spcBef>
              <a:spcAft>
                <a:spcPts val="0"/>
              </a:spcAft>
              <a:buNone/>
            </a:pPr>
            <a:r>
              <a:rPr lang="en" sz="4400"/>
              <a:t>Parent Meeting</a:t>
            </a:r>
            <a:endParaRPr sz="4400"/>
          </a:p>
        </p:txBody>
      </p:sp>
      <p:sp>
        <p:nvSpPr>
          <p:cNvPr id="61" name="Google Shape;61;p14"/>
          <p:cNvSpPr txBox="1"/>
          <p:nvPr/>
        </p:nvSpPr>
        <p:spPr>
          <a:xfrm>
            <a:off x="805775" y="2645600"/>
            <a:ext cx="75741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4400"/>
              <a:t>Título anual 1</a:t>
            </a:r>
            <a:endParaRPr sz="4400"/>
          </a:p>
          <a:p>
            <a:pPr indent="0" lvl="0" marL="0" rtl="0" algn="ctr">
              <a:spcBef>
                <a:spcPts val="0"/>
              </a:spcBef>
              <a:spcAft>
                <a:spcPts val="0"/>
              </a:spcAft>
              <a:buNone/>
            </a:pPr>
            <a:r>
              <a:rPr lang="en" sz="4400"/>
              <a:t>Reunión de padres</a:t>
            </a:r>
            <a:endParaRPr sz="4400"/>
          </a:p>
          <a:p>
            <a:pPr indent="0" lvl="0" marL="0" rtl="0" algn="ctr">
              <a:spcBef>
                <a:spcPts val="0"/>
              </a:spcBef>
              <a:spcAft>
                <a:spcPts val="0"/>
              </a:spcAft>
              <a:buNone/>
            </a:pPr>
            <a:r>
              <a:t/>
            </a:r>
            <a:endParaRPr b="1" sz="4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7" name="Shape 167"/>
        <p:cNvGrpSpPr/>
        <p:nvPr/>
      </p:nvGrpSpPr>
      <p:grpSpPr>
        <a:xfrm>
          <a:off x="0" y="0"/>
          <a:ext cx="0" cy="0"/>
          <a:chOff x="0" y="0"/>
          <a:chExt cx="0" cy="0"/>
        </a:xfrm>
      </p:grpSpPr>
      <p:sp>
        <p:nvSpPr>
          <p:cNvPr id="168" name="Google Shape;168;p32"/>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69" name="Google Shape;169;p32"/>
          <p:cNvSpPr txBox="1"/>
          <p:nvPr/>
        </p:nvSpPr>
        <p:spPr>
          <a:xfrm>
            <a:off x="765475" y="725200"/>
            <a:ext cx="7601100" cy="389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800"/>
              <a:t>How Is Title I Parent and Family Engagement Money Spent?</a:t>
            </a:r>
            <a:endParaRPr b="1" sz="2800"/>
          </a:p>
          <a:p>
            <a:pPr indent="0" lvl="0" marL="0" rtl="0" algn="ctr">
              <a:spcBef>
                <a:spcPts val="0"/>
              </a:spcBef>
              <a:spcAft>
                <a:spcPts val="0"/>
              </a:spcAft>
              <a:buNone/>
            </a:pPr>
            <a:r>
              <a:rPr b="1" lang="en" sz="2500"/>
              <a:t>************************************************</a:t>
            </a:r>
            <a:endParaRPr b="1" sz="2500"/>
          </a:p>
          <a:p>
            <a:pPr indent="-330200" lvl="0" marL="457200" rtl="0" algn="l">
              <a:spcBef>
                <a:spcPts val="0"/>
              </a:spcBef>
              <a:spcAft>
                <a:spcPts val="0"/>
              </a:spcAft>
              <a:buSzPts val="1600"/>
              <a:buChar char="➢"/>
            </a:pPr>
            <a:r>
              <a:rPr lang="en" sz="1600"/>
              <a:t>Parent Involvement funds for each school are pooled together to hire Parent Involvement Coordinators for the districts events. There is a team of six (6) full time and part time coordinators that work together to implement our volunteer and parent involvement program. Other expenses include communication, supplies for workshops, travel expenses for home visits, and professional development.</a:t>
            </a:r>
            <a:endParaRPr sz="1600"/>
          </a:p>
          <a:p>
            <a:pPr indent="0" lvl="0" marL="914400" rtl="0" algn="l">
              <a:spcBef>
                <a:spcPts val="0"/>
              </a:spcBef>
              <a:spcAft>
                <a:spcPts val="0"/>
              </a:spcAft>
              <a:buNone/>
            </a:pPr>
            <a:r>
              <a:t/>
            </a:r>
            <a:endParaRPr sz="1600"/>
          </a:p>
          <a:p>
            <a:pPr indent="-330200" lvl="0" marL="457200" rtl="0" algn="l">
              <a:spcBef>
                <a:spcPts val="0"/>
              </a:spcBef>
              <a:spcAft>
                <a:spcPts val="0"/>
              </a:spcAft>
              <a:buSzPts val="1600"/>
              <a:buChar char="➢"/>
            </a:pPr>
            <a:r>
              <a:rPr lang="en" sz="1600"/>
              <a:t>Last year the district set aside $215,531 for Parent Involvement staff and activities.</a:t>
            </a:r>
            <a:endParaRPr sz="1600"/>
          </a:p>
          <a:p>
            <a:pPr indent="0" lvl="0" marL="914400" rtl="0" algn="l">
              <a:spcBef>
                <a:spcPts val="0"/>
              </a:spcBef>
              <a:spcAft>
                <a:spcPts val="0"/>
              </a:spcAft>
              <a:buNone/>
            </a:pPr>
            <a:r>
              <a:t/>
            </a:r>
            <a:endParaRPr b="1" sz="1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3" name="Shape 173"/>
        <p:cNvGrpSpPr/>
        <p:nvPr/>
      </p:nvGrpSpPr>
      <p:grpSpPr>
        <a:xfrm>
          <a:off x="0" y="0"/>
          <a:ext cx="0" cy="0"/>
          <a:chOff x="0" y="0"/>
          <a:chExt cx="0" cy="0"/>
        </a:xfrm>
      </p:grpSpPr>
      <p:sp>
        <p:nvSpPr>
          <p:cNvPr id="174" name="Google Shape;174;p33"/>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75" name="Google Shape;175;p33"/>
          <p:cNvSpPr txBox="1"/>
          <p:nvPr/>
        </p:nvSpPr>
        <p:spPr>
          <a:xfrm>
            <a:off x="771450" y="706925"/>
            <a:ext cx="7601100" cy="4032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800"/>
              <a:t>¿Cómo se gasta el dinero del Título I para la participación de los padres y la familia?</a:t>
            </a:r>
            <a:endParaRPr b="1" sz="2800"/>
          </a:p>
          <a:p>
            <a:pPr indent="0" lvl="0" marL="0" rtl="0" algn="ctr">
              <a:spcBef>
                <a:spcPts val="0"/>
              </a:spcBef>
              <a:spcAft>
                <a:spcPts val="0"/>
              </a:spcAft>
              <a:buNone/>
            </a:pPr>
            <a:r>
              <a:rPr b="1" lang="en" sz="2200"/>
              <a:t>*********************************************************</a:t>
            </a:r>
            <a:endParaRPr b="1" sz="2200"/>
          </a:p>
          <a:p>
            <a:pPr indent="-330200" lvl="0" marL="457200" rtl="0" algn="l">
              <a:spcBef>
                <a:spcPts val="0"/>
              </a:spcBef>
              <a:spcAft>
                <a:spcPts val="0"/>
              </a:spcAft>
              <a:buSzPts val="1600"/>
              <a:buChar char="➢"/>
            </a:pPr>
            <a:r>
              <a:rPr lang="en" sz="1600"/>
              <a:t>Los fondos de participación de los padres para cada escuela se agrupan para contratar coordinadores de participación de los padres para los eventos del distrito. Hay un equipo de seis (6) coordinadores de tiempo completo y medio tiempo que trabajan juntos para implementar nuestro programa de participación de padres y voluntarios. Otros gastos incluyen comunicación, suministros para talleres, viáticos para visitas domiciliarias y desarrollo profesional.</a:t>
            </a:r>
            <a:endParaRPr sz="1600"/>
          </a:p>
          <a:p>
            <a:pPr indent="0" lvl="0" marL="457200" rtl="0" algn="l">
              <a:spcBef>
                <a:spcPts val="0"/>
              </a:spcBef>
              <a:spcAft>
                <a:spcPts val="0"/>
              </a:spcAft>
              <a:buNone/>
            </a:pPr>
            <a:r>
              <a:t/>
            </a:r>
            <a:endParaRPr sz="1200"/>
          </a:p>
          <a:p>
            <a:pPr indent="-330200" lvl="0" marL="457200" rtl="0" algn="l">
              <a:spcBef>
                <a:spcPts val="0"/>
              </a:spcBef>
              <a:spcAft>
                <a:spcPts val="0"/>
              </a:spcAft>
              <a:buSzPts val="1600"/>
              <a:buChar char="➢"/>
            </a:pPr>
            <a:r>
              <a:rPr lang="en" sz="1600"/>
              <a:t>El año pasado, el distrito reservó $ 215, 531 para el personal y las actividades de Participación de los padre</a:t>
            </a:r>
            <a:r>
              <a:rPr lang="en" sz="1600"/>
              <a:t>s.</a:t>
            </a:r>
            <a:endParaRPr sz="1600"/>
          </a:p>
          <a:p>
            <a:pPr indent="0" lvl="0" marL="457200" rtl="0" algn="l">
              <a:spcBef>
                <a:spcPts val="0"/>
              </a:spcBef>
              <a:spcAft>
                <a:spcPts val="0"/>
              </a:spcAft>
              <a:buNone/>
            </a:pPr>
            <a:r>
              <a:t/>
            </a:r>
            <a:endParaRPr b="1" sz="16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9" name="Shape 179"/>
        <p:cNvGrpSpPr/>
        <p:nvPr/>
      </p:nvGrpSpPr>
      <p:grpSpPr>
        <a:xfrm>
          <a:off x="0" y="0"/>
          <a:ext cx="0" cy="0"/>
          <a:chOff x="0" y="0"/>
          <a:chExt cx="0" cy="0"/>
        </a:xfrm>
      </p:grpSpPr>
      <p:sp>
        <p:nvSpPr>
          <p:cNvPr id="180" name="Google Shape;180;p34"/>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81" name="Google Shape;181;p34"/>
          <p:cNvSpPr txBox="1"/>
          <p:nvPr/>
        </p:nvSpPr>
        <p:spPr>
          <a:xfrm>
            <a:off x="828800" y="819200"/>
            <a:ext cx="7605600" cy="324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t>I have a question.  Who do I contact?</a:t>
            </a:r>
            <a:endParaRPr b="1" sz="2400"/>
          </a:p>
          <a:p>
            <a:pPr indent="0" lvl="0" marL="0" rtl="0" algn="l">
              <a:spcBef>
                <a:spcPts val="0"/>
              </a:spcBef>
              <a:spcAft>
                <a:spcPts val="0"/>
              </a:spcAft>
              <a:buNone/>
            </a:pPr>
            <a:r>
              <a:rPr lang="en" sz="1600"/>
              <a:t>Staff members are available for conferences, upon request.  Staff contact information is listed on our school website (</a:t>
            </a:r>
            <a:r>
              <a:rPr lang="en" sz="1600" u="sng">
                <a:solidFill>
                  <a:schemeClr val="hlink"/>
                </a:solidFill>
                <a:hlinkClick r:id="rId4"/>
              </a:rPr>
              <a:t>www.thomas.k12.ga.us</a:t>
            </a:r>
            <a:r>
              <a:rPr lang="en" sz="1600"/>
              <a:t>).  You may also contact our school (229)225-3908 to obtain this information.  Below is contact information for our Principal, Assistant Principal, counselor, Parent Involvement Coordinator, and School Nurse.</a:t>
            </a:r>
            <a:endParaRPr sz="1600"/>
          </a:p>
          <a:p>
            <a:pPr indent="0" lvl="0" marL="0" rtl="0" algn="l">
              <a:spcBef>
                <a:spcPts val="0"/>
              </a:spcBef>
              <a:spcAft>
                <a:spcPts val="0"/>
              </a:spcAft>
              <a:buNone/>
            </a:pPr>
            <a:r>
              <a:t/>
            </a:r>
            <a:endParaRPr sz="1700"/>
          </a:p>
          <a:p>
            <a:pPr indent="-311150" lvl="0" marL="457200" rtl="0" algn="l">
              <a:spcBef>
                <a:spcPts val="0"/>
              </a:spcBef>
              <a:spcAft>
                <a:spcPts val="0"/>
              </a:spcAft>
              <a:buSzPts val="1300"/>
              <a:buChar char="●"/>
            </a:pPr>
            <a:r>
              <a:rPr lang="en" sz="1300"/>
              <a:t>Dee Gaines, Principal: dgaines@tcjackets.net</a:t>
            </a:r>
            <a:endParaRPr sz="1300"/>
          </a:p>
          <a:p>
            <a:pPr indent="-311150" lvl="0" marL="457200" rtl="0" algn="l">
              <a:spcBef>
                <a:spcPts val="0"/>
              </a:spcBef>
              <a:spcAft>
                <a:spcPts val="0"/>
              </a:spcAft>
              <a:buSzPts val="1300"/>
              <a:buChar char="●"/>
            </a:pPr>
            <a:r>
              <a:rPr lang="en" sz="1300"/>
              <a:t>Alacia Herring, Assistant Principal:  aherring@tcjackets.net</a:t>
            </a:r>
            <a:endParaRPr sz="1300"/>
          </a:p>
          <a:p>
            <a:pPr indent="-311150" lvl="0" marL="457200" rtl="0" algn="l">
              <a:spcBef>
                <a:spcPts val="0"/>
              </a:spcBef>
              <a:spcAft>
                <a:spcPts val="0"/>
              </a:spcAft>
              <a:buSzPts val="1300"/>
              <a:buChar char="●"/>
            </a:pPr>
            <a:r>
              <a:rPr lang="en" sz="1300"/>
              <a:t>Dara Creech, Counselor:  dcreech@tcjackets.net</a:t>
            </a:r>
            <a:endParaRPr sz="1300"/>
          </a:p>
          <a:p>
            <a:pPr indent="-311150" lvl="0" marL="457200" rtl="0" algn="l">
              <a:spcBef>
                <a:spcPts val="0"/>
              </a:spcBef>
              <a:spcAft>
                <a:spcPts val="0"/>
              </a:spcAft>
              <a:buSzPts val="1300"/>
              <a:buChar char="●"/>
            </a:pPr>
            <a:r>
              <a:rPr lang="en" sz="1300"/>
              <a:t>Carmen DeVane, Parent Involvement Coordinator:  cdevane@tcjackets.net</a:t>
            </a:r>
            <a:endParaRPr sz="1300"/>
          </a:p>
          <a:p>
            <a:pPr indent="-311150" lvl="0" marL="457200" rtl="0" algn="l">
              <a:spcBef>
                <a:spcPts val="0"/>
              </a:spcBef>
              <a:spcAft>
                <a:spcPts val="0"/>
              </a:spcAft>
              <a:buSzPts val="1300"/>
              <a:buChar char="●"/>
            </a:pPr>
            <a:r>
              <a:rPr lang="en" sz="1300"/>
              <a:t>Charlotte McCann, School Nurse:  cmccann@tcjackets.net</a:t>
            </a:r>
            <a:endParaRPr sz="1300"/>
          </a:p>
          <a:p>
            <a:pPr indent="0" lvl="0" marL="0" rtl="0" algn="l">
              <a:spcBef>
                <a:spcPts val="0"/>
              </a:spcBef>
              <a:spcAft>
                <a:spcPts val="0"/>
              </a:spcAft>
              <a:buNone/>
            </a:pPr>
            <a:r>
              <a:t/>
            </a:r>
            <a:endParaRPr b="1" sz="13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5" name="Shape 185"/>
        <p:cNvGrpSpPr/>
        <p:nvPr/>
      </p:nvGrpSpPr>
      <p:grpSpPr>
        <a:xfrm>
          <a:off x="0" y="0"/>
          <a:ext cx="0" cy="0"/>
          <a:chOff x="0" y="0"/>
          <a:chExt cx="0" cy="0"/>
        </a:xfrm>
      </p:grpSpPr>
      <p:sp>
        <p:nvSpPr>
          <p:cNvPr id="186" name="Google Shape;186;p35"/>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87" name="Google Shape;187;p35"/>
          <p:cNvSpPr txBox="1"/>
          <p:nvPr/>
        </p:nvSpPr>
        <p:spPr>
          <a:xfrm>
            <a:off x="767875" y="819200"/>
            <a:ext cx="7665900" cy="377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400"/>
              <a:t>Tengo una pregunta. ¿A quién me comunico?</a:t>
            </a:r>
            <a:endParaRPr b="1" sz="2400"/>
          </a:p>
          <a:p>
            <a:pPr indent="0" lvl="0" marL="0" rtl="0" algn="l">
              <a:spcBef>
                <a:spcPts val="0"/>
              </a:spcBef>
              <a:spcAft>
                <a:spcPts val="0"/>
              </a:spcAft>
              <a:buNone/>
            </a:pPr>
            <a:r>
              <a:rPr lang="en" sz="1500"/>
              <a:t>Los miembros del personal están disponibles para conferencias, a pedido. La información de contacto del personal se encuentra en el sitio web de nuestra escuela (</a:t>
            </a:r>
            <a:r>
              <a:rPr lang="en" sz="1500" u="sng">
                <a:solidFill>
                  <a:schemeClr val="hlink"/>
                </a:solidFill>
                <a:hlinkClick r:id="rId4"/>
              </a:rPr>
              <a:t>www.thomas.k12.ga.us</a:t>
            </a:r>
            <a:r>
              <a:rPr lang="en" sz="1500"/>
              <a:t>). También puede comunicarse con nuestra escuela (229) 413-1400 para obtener esta información. A continuación se muestra la información de contacto de nuestro director, subdirector, consejero, coordinador de participación de los padres, psicólogo escolar y enfermera escolar.</a:t>
            </a:r>
            <a:endParaRPr sz="1500"/>
          </a:p>
          <a:p>
            <a:pPr indent="0" lvl="0" marL="457200" rtl="0" algn="l">
              <a:spcBef>
                <a:spcPts val="0"/>
              </a:spcBef>
              <a:spcAft>
                <a:spcPts val="0"/>
              </a:spcAft>
              <a:buNone/>
            </a:pPr>
            <a:r>
              <a:t/>
            </a:r>
            <a:endParaRPr sz="1500"/>
          </a:p>
          <a:p>
            <a:pPr indent="-311150" lvl="0" marL="457200" rtl="0" algn="l">
              <a:spcBef>
                <a:spcPts val="0"/>
              </a:spcBef>
              <a:spcAft>
                <a:spcPts val="0"/>
              </a:spcAft>
              <a:buSzPts val="1300"/>
              <a:buChar char="●"/>
            </a:pPr>
            <a:r>
              <a:rPr lang="en" sz="1300"/>
              <a:t>Dee Gaines, directora: dgaines@tcjackets.net</a:t>
            </a:r>
            <a:endParaRPr sz="1300"/>
          </a:p>
          <a:p>
            <a:pPr indent="-311150" lvl="0" marL="457200" rtl="0" algn="l">
              <a:spcBef>
                <a:spcPts val="0"/>
              </a:spcBef>
              <a:spcAft>
                <a:spcPts val="0"/>
              </a:spcAft>
              <a:buSzPts val="1300"/>
              <a:buChar char="●"/>
            </a:pPr>
            <a:r>
              <a:rPr lang="en" sz="1300"/>
              <a:t>Alacia Herring, subdirectora: aherring@tcjackets.net</a:t>
            </a:r>
            <a:endParaRPr sz="1300"/>
          </a:p>
          <a:p>
            <a:pPr indent="-311150" lvl="0" marL="457200" rtl="0" algn="l">
              <a:spcBef>
                <a:spcPts val="0"/>
              </a:spcBef>
              <a:spcAft>
                <a:spcPts val="0"/>
              </a:spcAft>
              <a:buSzPts val="1300"/>
              <a:buChar char="●"/>
            </a:pPr>
            <a:r>
              <a:rPr lang="en" sz="1300"/>
              <a:t>Dara Creech, consejera: dcreech@tcjackets.net</a:t>
            </a:r>
            <a:endParaRPr sz="1300"/>
          </a:p>
          <a:p>
            <a:pPr indent="-311150" lvl="0" marL="457200" rtl="0" algn="l">
              <a:spcBef>
                <a:spcPts val="0"/>
              </a:spcBef>
              <a:spcAft>
                <a:spcPts val="0"/>
              </a:spcAft>
              <a:buSzPts val="1300"/>
              <a:buChar char="●"/>
            </a:pPr>
            <a:r>
              <a:rPr lang="en" sz="1300"/>
              <a:t>Carmen DeVane, Coordinadora de Participación de Padres: cdevane@tcjackets.net</a:t>
            </a:r>
            <a:endParaRPr sz="1300"/>
          </a:p>
          <a:p>
            <a:pPr indent="-311150" lvl="0" marL="457200" rtl="0" algn="l">
              <a:spcBef>
                <a:spcPts val="0"/>
              </a:spcBef>
              <a:spcAft>
                <a:spcPts val="0"/>
              </a:spcAft>
              <a:buSzPts val="1300"/>
              <a:buChar char="●"/>
            </a:pPr>
            <a:r>
              <a:rPr lang="en" sz="1300"/>
              <a:t>Charlotte McCann, enfermera escolar: cmccann@tcjackets.net</a:t>
            </a:r>
            <a:endParaRPr sz="1300"/>
          </a:p>
          <a:p>
            <a:pPr indent="0" lvl="0" marL="914400" rtl="0" algn="l">
              <a:spcBef>
                <a:spcPts val="0"/>
              </a:spcBef>
              <a:spcAft>
                <a:spcPts val="0"/>
              </a:spcAft>
              <a:buNone/>
            </a:pPr>
            <a:r>
              <a:t/>
            </a:r>
            <a:endParaRPr sz="1300"/>
          </a:p>
          <a:p>
            <a:pPr indent="0" lvl="0" marL="457200" rtl="0" algn="l">
              <a:spcBef>
                <a:spcPts val="0"/>
              </a:spcBef>
              <a:spcAft>
                <a:spcPts val="0"/>
              </a:spcAft>
              <a:buNone/>
            </a:pPr>
            <a:r>
              <a:t/>
            </a:r>
            <a:endParaRPr b="1" sz="1300"/>
          </a:p>
          <a:p>
            <a:pPr indent="0" lvl="0" marL="0" rtl="0" algn="l">
              <a:spcBef>
                <a:spcPts val="0"/>
              </a:spcBef>
              <a:spcAft>
                <a:spcPts val="0"/>
              </a:spcAft>
              <a:buNone/>
            </a:pPr>
            <a:r>
              <a:t/>
            </a:r>
            <a:endParaRPr b="1" sz="13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1" name="Shape 191"/>
        <p:cNvGrpSpPr/>
        <p:nvPr/>
      </p:nvGrpSpPr>
      <p:grpSpPr>
        <a:xfrm>
          <a:off x="0" y="0"/>
          <a:ext cx="0" cy="0"/>
          <a:chOff x="0" y="0"/>
          <a:chExt cx="0" cy="0"/>
        </a:xfrm>
      </p:grpSpPr>
      <p:sp>
        <p:nvSpPr>
          <p:cNvPr id="192" name="Google Shape;192;p36"/>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93" name="Google Shape;193;p36"/>
          <p:cNvSpPr txBox="1"/>
          <p:nvPr/>
        </p:nvSpPr>
        <p:spPr>
          <a:xfrm>
            <a:off x="816625" y="800000"/>
            <a:ext cx="7664100" cy="338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800">
                <a:latin typeface="Comic Sans MS"/>
                <a:ea typeface="Comic Sans MS"/>
                <a:cs typeface="Comic Sans MS"/>
                <a:sym typeface="Comic Sans MS"/>
              </a:rPr>
              <a:t>Your Opinion Matters!</a:t>
            </a:r>
            <a:endParaRPr b="1" sz="3800">
              <a:latin typeface="Comic Sans MS"/>
              <a:ea typeface="Comic Sans MS"/>
              <a:cs typeface="Comic Sans MS"/>
              <a:sym typeface="Comic Sans MS"/>
            </a:endParaRPr>
          </a:p>
          <a:p>
            <a:pPr indent="0" lvl="0" marL="0" rtl="0" algn="ctr">
              <a:spcBef>
                <a:spcPts val="0"/>
              </a:spcBef>
              <a:spcAft>
                <a:spcPts val="0"/>
              </a:spcAft>
              <a:buNone/>
            </a:pPr>
            <a:r>
              <a:rPr b="1" lang="en" sz="1700">
                <a:latin typeface="Comic Sans MS"/>
                <a:ea typeface="Comic Sans MS"/>
                <a:cs typeface="Comic Sans MS"/>
                <a:sym typeface="Comic Sans MS"/>
              </a:rPr>
              <a:t>************************************************</a:t>
            </a:r>
            <a:endParaRPr b="1" sz="1700">
              <a:latin typeface="Comic Sans MS"/>
              <a:ea typeface="Comic Sans MS"/>
              <a:cs typeface="Comic Sans MS"/>
              <a:sym typeface="Comic Sans MS"/>
            </a:endParaRPr>
          </a:p>
          <a:p>
            <a:pPr indent="0" lvl="0" marL="0" rtl="0" algn="l">
              <a:spcBef>
                <a:spcPts val="0"/>
              </a:spcBef>
              <a:spcAft>
                <a:spcPts val="0"/>
              </a:spcAft>
              <a:buNone/>
            </a:pPr>
            <a:r>
              <a:rPr lang="en" sz="1700">
                <a:latin typeface="Comic Sans MS"/>
                <a:ea typeface="Comic Sans MS"/>
                <a:cs typeface="Comic Sans MS"/>
                <a:sym typeface="Comic Sans MS"/>
              </a:rPr>
              <a:t>Because we are always looking for ways to better serve our families, we welcome your suggestions/opinions.  Please use the following link to take a brief </a:t>
            </a:r>
            <a:r>
              <a:rPr lang="en" sz="1700" u="sng">
                <a:solidFill>
                  <a:schemeClr val="hlink"/>
                </a:solidFill>
                <a:latin typeface="Comic Sans MS"/>
                <a:ea typeface="Comic Sans MS"/>
                <a:cs typeface="Comic Sans MS"/>
                <a:sym typeface="Comic Sans MS"/>
                <a:hlinkClick r:id="rId4"/>
              </a:rPr>
              <a:t>survey</a:t>
            </a:r>
            <a:r>
              <a:rPr lang="en" sz="1700">
                <a:latin typeface="Comic Sans MS"/>
                <a:ea typeface="Comic Sans MS"/>
                <a:cs typeface="Comic Sans MS"/>
                <a:sym typeface="Comic Sans MS"/>
              </a:rPr>
              <a:t>.</a:t>
            </a:r>
            <a:endParaRPr sz="1700">
              <a:latin typeface="Comic Sans MS"/>
              <a:ea typeface="Comic Sans MS"/>
              <a:cs typeface="Comic Sans MS"/>
              <a:sym typeface="Comic Sans MS"/>
            </a:endParaRPr>
          </a:p>
          <a:p>
            <a:pPr indent="0" lvl="0" marL="0" rtl="0" algn="l">
              <a:spcBef>
                <a:spcPts val="0"/>
              </a:spcBef>
              <a:spcAft>
                <a:spcPts val="0"/>
              </a:spcAft>
              <a:buNone/>
            </a:pPr>
            <a:r>
              <a:t/>
            </a:r>
            <a:endParaRPr sz="1700">
              <a:latin typeface="Comic Sans MS"/>
              <a:ea typeface="Comic Sans MS"/>
              <a:cs typeface="Comic Sans MS"/>
              <a:sym typeface="Comic Sans MS"/>
            </a:endParaRPr>
          </a:p>
          <a:p>
            <a:pPr indent="0" lvl="0" marL="0" rtl="0" algn="l">
              <a:spcBef>
                <a:spcPts val="0"/>
              </a:spcBef>
              <a:spcAft>
                <a:spcPts val="0"/>
              </a:spcAft>
              <a:buNone/>
            </a:pPr>
            <a:r>
              <a:rPr lang="en" sz="1700">
                <a:latin typeface="Comic Sans MS"/>
                <a:ea typeface="Comic Sans MS"/>
                <a:cs typeface="Comic Sans MS"/>
                <a:sym typeface="Comic Sans MS"/>
              </a:rPr>
              <a:t>If you </a:t>
            </a:r>
            <a:r>
              <a:rPr lang="en" sz="1700">
                <a:latin typeface="Comic Sans MS"/>
                <a:ea typeface="Comic Sans MS"/>
                <a:cs typeface="Comic Sans MS"/>
                <a:sym typeface="Comic Sans MS"/>
              </a:rPr>
              <a:t>prefer</a:t>
            </a:r>
            <a:r>
              <a:rPr lang="en" sz="1700">
                <a:latin typeface="Comic Sans MS"/>
                <a:ea typeface="Comic Sans MS"/>
                <a:cs typeface="Comic Sans MS"/>
                <a:sym typeface="Comic Sans MS"/>
              </a:rPr>
              <a:t> a paper copy of the survey, please contact our Parent Involvement Coordinator (Carmen DeVane).  She will gladly send one home with your child.</a:t>
            </a:r>
            <a:endParaRPr sz="1700">
              <a:latin typeface="Comic Sans MS"/>
              <a:ea typeface="Comic Sans MS"/>
              <a:cs typeface="Comic Sans MS"/>
              <a:sym typeface="Comic Sans MS"/>
            </a:endParaRPr>
          </a:p>
          <a:p>
            <a:pPr indent="0" lvl="0" marL="0" rtl="0" algn="l">
              <a:spcBef>
                <a:spcPts val="0"/>
              </a:spcBef>
              <a:spcAft>
                <a:spcPts val="0"/>
              </a:spcAft>
              <a:buNone/>
            </a:pPr>
            <a:r>
              <a:t/>
            </a:r>
            <a:endParaRPr b="1" sz="1700">
              <a:latin typeface="Comic Sans MS"/>
              <a:ea typeface="Comic Sans MS"/>
              <a:cs typeface="Comic Sans MS"/>
              <a:sym typeface="Comic Sans MS"/>
            </a:endParaRPr>
          </a:p>
          <a:p>
            <a:pPr indent="0" lvl="0" marL="0" rtl="0" algn="ctr">
              <a:spcBef>
                <a:spcPts val="0"/>
              </a:spcBef>
              <a:spcAft>
                <a:spcPts val="0"/>
              </a:spcAft>
              <a:buNone/>
            </a:pPr>
            <a:r>
              <a:rPr b="1" lang="en" sz="1700">
                <a:solidFill>
                  <a:srgbClr val="1155CC"/>
                </a:solidFill>
                <a:latin typeface="Comic Sans MS"/>
                <a:ea typeface="Comic Sans MS"/>
                <a:cs typeface="Comic Sans MS"/>
                <a:sym typeface="Comic Sans MS"/>
              </a:rPr>
              <a:t>THANK YOU FOR HELPING US HELP YOU!</a:t>
            </a:r>
            <a:endParaRPr b="1" sz="1700">
              <a:solidFill>
                <a:srgbClr val="1155CC"/>
              </a:solidFill>
              <a:latin typeface="Comic Sans MS"/>
              <a:ea typeface="Comic Sans MS"/>
              <a:cs typeface="Comic Sans MS"/>
              <a:sym typeface="Comic Sans M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7" name="Shape 197"/>
        <p:cNvGrpSpPr/>
        <p:nvPr/>
      </p:nvGrpSpPr>
      <p:grpSpPr>
        <a:xfrm>
          <a:off x="0" y="0"/>
          <a:ext cx="0" cy="0"/>
          <a:chOff x="0" y="0"/>
          <a:chExt cx="0" cy="0"/>
        </a:xfrm>
      </p:grpSpPr>
      <p:sp>
        <p:nvSpPr>
          <p:cNvPr id="198" name="Google Shape;198;p37"/>
          <p:cNvSpPr txBox="1"/>
          <p:nvPr/>
        </p:nvSpPr>
        <p:spPr>
          <a:xfrm>
            <a:off x="684900" y="792350"/>
            <a:ext cx="7896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500"/>
          </a:p>
        </p:txBody>
      </p:sp>
      <p:sp>
        <p:nvSpPr>
          <p:cNvPr id="199" name="Google Shape;199;p37"/>
          <p:cNvSpPr txBox="1"/>
          <p:nvPr/>
        </p:nvSpPr>
        <p:spPr>
          <a:xfrm>
            <a:off x="804425" y="800000"/>
            <a:ext cx="7676400" cy="350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300">
                <a:latin typeface="Comic Sans MS"/>
                <a:ea typeface="Comic Sans MS"/>
                <a:cs typeface="Comic Sans MS"/>
                <a:sym typeface="Comic Sans MS"/>
              </a:rPr>
              <a:t>¡Tu opinion importa!</a:t>
            </a:r>
            <a:endParaRPr b="1" sz="2300">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b="1" lang="en" sz="2300">
                <a:latin typeface="Comic Sans MS"/>
                <a:ea typeface="Comic Sans MS"/>
                <a:cs typeface="Comic Sans MS"/>
                <a:sym typeface="Comic Sans MS"/>
              </a:rPr>
              <a:t>**********************************************</a:t>
            </a:r>
            <a:endParaRPr b="1" sz="2300">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700">
                <a:latin typeface="Comic Sans MS"/>
                <a:ea typeface="Comic Sans MS"/>
                <a:cs typeface="Comic Sans MS"/>
                <a:sym typeface="Comic Sans MS"/>
              </a:rPr>
              <a:t>Debido a que siempre estamos buscando formas de servir mejor a nuestras familias, agradecemos sus sugerencias / opiniones. Utilice el siguiente enlace para realizar una breve encuesta.</a:t>
            </a:r>
            <a:endParaRPr sz="1700">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700">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700">
                <a:latin typeface="Comic Sans MS"/>
                <a:ea typeface="Comic Sans MS"/>
                <a:cs typeface="Comic Sans MS"/>
                <a:sym typeface="Comic Sans MS"/>
              </a:rPr>
              <a:t>Si prefiere una copia impresa de la encuesta, comuníquese con nuestro Departamento de Participación de Padres Coordinadora (Carmen DeVane). Con mucho gusto le enviará uno a casa con su hijo.</a:t>
            </a:r>
            <a:endParaRPr sz="1700">
              <a:latin typeface="Comic Sans MS"/>
              <a:ea typeface="Comic Sans MS"/>
              <a:cs typeface="Comic Sans MS"/>
              <a:sym typeface="Comic Sans MS"/>
            </a:endParaRPr>
          </a:p>
          <a:p>
            <a:pPr indent="0" lvl="0" marL="0" rtl="0" algn="l">
              <a:spcBef>
                <a:spcPts val="0"/>
              </a:spcBef>
              <a:spcAft>
                <a:spcPts val="0"/>
              </a:spcAft>
              <a:buNone/>
            </a:pPr>
            <a:r>
              <a:t/>
            </a:r>
            <a:endParaRPr b="1" sz="1700">
              <a:latin typeface="Comic Sans MS"/>
              <a:ea typeface="Comic Sans MS"/>
              <a:cs typeface="Comic Sans MS"/>
              <a:sym typeface="Comic Sans MS"/>
            </a:endParaRPr>
          </a:p>
          <a:p>
            <a:pPr indent="0" lvl="0" marL="0" rtl="0" algn="l">
              <a:spcBef>
                <a:spcPts val="0"/>
              </a:spcBef>
              <a:spcAft>
                <a:spcPts val="0"/>
              </a:spcAft>
              <a:buNone/>
            </a:pPr>
            <a:r>
              <a:t/>
            </a:r>
            <a:endParaRPr b="1" sz="1700">
              <a:latin typeface="Comic Sans MS"/>
              <a:ea typeface="Comic Sans MS"/>
              <a:cs typeface="Comic Sans MS"/>
              <a:sym typeface="Comic Sans MS"/>
            </a:endParaRPr>
          </a:p>
          <a:p>
            <a:pPr indent="0" lvl="0" marL="0" rtl="0" algn="ctr">
              <a:spcBef>
                <a:spcPts val="0"/>
              </a:spcBef>
              <a:spcAft>
                <a:spcPts val="0"/>
              </a:spcAft>
              <a:buNone/>
            </a:pPr>
            <a:r>
              <a:rPr b="1" lang="en" sz="1700">
                <a:solidFill>
                  <a:srgbClr val="1155CC"/>
                </a:solidFill>
                <a:latin typeface="Comic Sans MS"/>
                <a:ea typeface="Comic Sans MS"/>
                <a:cs typeface="Comic Sans MS"/>
                <a:sym typeface="Comic Sans MS"/>
              </a:rPr>
              <a:t>¡GRACIAS POR AYUDARNOS A AYUDARLO!</a:t>
            </a:r>
            <a:endParaRPr b="1" sz="1700">
              <a:solidFill>
                <a:srgbClr val="1155CC"/>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5"/>
          <p:cNvSpPr txBox="1"/>
          <p:nvPr/>
        </p:nvSpPr>
        <p:spPr>
          <a:xfrm>
            <a:off x="792350" y="886350"/>
            <a:ext cx="3585600" cy="3570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4000">
                <a:latin typeface="Caveat"/>
                <a:ea typeface="Caveat"/>
                <a:cs typeface="Caveat"/>
                <a:sym typeface="Caveat"/>
              </a:rPr>
              <a:t>WELCOME</a:t>
            </a:r>
            <a:endParaRPr b="1" sz="4000">
              <a:latin typeface="Caveat"/>
              <a:ea typeface="Caveat"/>
              <a:cs typeface="Caveat"/>
              <a:sym typeface="Caveat"/>
            </a:endParaRPr>
          </a:p>
          <a:p>
            <a:pPr indent="0" lvl="0" marL="0" rtl="0" algn="ctr">
              <a:spcBef>
                <a:spcPts val="0"/>
              </a:spcBef>
              <a:spcAft>
                <a:spcPts val="0"/>
              </a:spcAft>
              <a:buNone/>
            </a:pPr>
            <a:r>
              <a:t/>
            </a:r>
            <a:endParaRPr b="1" sz="2000">
              <a:latin typeface="Caveat"/>
              <a:ea typeface="Caveat"/>
              <a:cs typeface="Caveat"/>
              <a:sym typeface="Caveat"/>
            </a:endParaRPr>
          </a:p>
          <a:p>
            <a:pPr indent="0" lvl="0" marL="0" rtl="0" algn="l">
              <a:spcBef>
                <a:spcPts val="0"/>
              </a:spcBef>
              <a:spcAft>
                <a:spcPts val="0"/>
              </a:spcAft>
              <a:buNone/>
            </a:pPr>
            <a:r>
              <a:rPr lang="en" sz="2000">
                <a:latin typeface="Caveat"/>
                <a:ea typeface="Caveat"/>
                <a:cs typeface="Caveat"/>
                <a:sym typeface="Caveat"/>
              </a:rPr>
              <a:t>Welcome parents and community members!  We are glad to welcome you to our school’s Annual Title 1 Parent Meeting.</a:t>
            </a:r>
            <a:endParaRPr sz="2000">
              <a:latin typeface="Caveat"/>
              <a:ea typeface="Caveat"/>
              <a:cs typeface="Caveat"/>
              <a:sym typeface="Caveat"/>
            </a:endParaRPr>
          </a:p>
          <a:p>
            <a:pPr indent="0" lvl="0" marL="0" rtl="0" algn="l">
              <a:spcBef>
                <a:spcPts val="0"/>
              </a:spcBef>
              <a:spcAft>
                <a:spcPts val="0"/>
              </a:spcAft>
              <a:buNone/>
            </a:pPr>
            <a:r>
              <a:rPr lang="en" sz="2000">
                <a:latin typeface="Caveat"/>
                <a:ea typeface="Caveat"/>
                <a:cs typeface="Caveat"/>
                <a:sym typeface="Caveat"/>
              </a:rPr>
              <a:t>Today we will be reviewing and discussing our school’s Title 1 Program.  Will cover the following items that are important to you as parents.</a:t>
            </a:r>
            <a:endParaRPr sz="2000">
              <a:latin typeface="Caveat"/>
              <a:ea typeface="Caveat"/>
              <a:cs typeface="Caveat"/>
              <a:sym typeface="Caveat"/>
            </a:endParaRPr>
          </a:p>
        </p:txBody>
      </p:sp>
      <p:sp>
        <p:nvSpPr>
          <p:cNvPr id="67" name="Google Shape;67;p15"/>
          <p:cNvSpPr txBox="1"/>
          <p:nvPr/>
        </p:nvSpPr>
        <p:spPr>
          <a:xfrm>
            <a:off x="4431725" y="886350"/>
            <a:ext cx="3921300" cy="3570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4000">
                <a:latin typeface="Caveat"/>
                <a:ea typeface="Caveat"/>
                <a:cs typeface="Caveat"/>
                <a:sym typeface="Caveat"/>
              </a:rPr>
              <a:t>BIENVENIDOS</a:t>
            </a:r>
            <a:endParaRPr b="1" sz="4000">
              <a:latin typeface="Caveat"/>
              <a:ea typeface="Caveat"/>
              <a:cs typeface="Caveat"/>
              <a:sym typeface="Caveat"/>
            </a:endParaRPr>
          </a:p>
          <a:p>
            <a:pPr indent="0" lvl="0" marL="0" rtl="0" algn="ctr">
              <a:spcBef>
                <a:spcPts val="0"/>
              </a:spcBef>
              <a:spcAft>
                <a:spcPts val="0"/>
              </a:spcAft>
              <a:buClr>
                <a:schemeClr val="dk1"/>
              </a:buClr>
              <a:buSzPts val="1100"/>
              <a:buFont typeface="Arial"/>
              <a:buNone/>
            </a:pPr>
            <a:r>
              <a:t/>
            </a:r>
            <a:endParaRPr b="1" sz="2000">
              <a:latin typeface="Caveat"/>
              <a:ea typeface="Caveat"/>
              <a:cs typeface="Caveat"/>
              <a:sym typeface="Caveat"/>
            </a:endParaRPr>
          </a:p>
          <a:p>
            <a:pPr indent="0" lvl="0" marL="0" rtl="0" algn="l">
              <a:spcBef>
                <a:spcPts val="0"/>
              </a:spcBef>
              <a:spcAft>
                <a:spcPts val="0"/>
              </a:spcAft>
              <a:buNone/>
            </a:pPr>
            <a:r>
              <a:rPr lang="en" sz="2000">
                <a:latin typeface="Caveat"/>
                <a:ea typeface="Caveat"/>
                <a:cs typeface="Caveat"/>
                <a:sym typeface="Caveat"/>
              </a:rPr>
              <a:t>¡Bienvenidos padres y miembros de la comunidad! Nos complace darle la bienvenida a la Reunión Anual de Padres de Título 1 de nuestra escuela.</a:t>
            </a:r>
            <a:endParaRPr sz="2000">
              <a:latin typeface="Caveat"/>
              <a:ea typeface="Caveat"/>
              <a:cs typeface="Caveat"/>
              <a:sym typeface="Caveat"/>
            </a:endParaRPr>
          </a:p>
          <a:p>
            <a:pPr indent="0" lvl="0" marL="0" rtl="0" algn="l">
              <a:spcBef>
                <a:spcPts val="0"/>
              </a:spcBef>
              <a:spcAft>
                <a:spcPts val="0"/>
              </a:spcAft>
              <a:buNone/>
            </a:pPr>
            <a:r>
              <a:rPr lang="en" sz="2000">
                <a:latin typeface="Caveat"/>
                <a:ea typeface="Caveat"/>
                <a:cs typeface="Caveat"/>
                <a:sym typeface="Caveat"/>
              </a:rPr>
              <a:t>Hoy estaremos revisando y discutiendo el Programa de Título 1 de nuestra escuela. Cubrirá los siguientes elementos que son importantes para ustedes como padres.</a:t>
            </a:r>
            <a:endParaRPr sz="2000">
              <a:latin typeface="Caveat"/>
              <a:ea typeface="Caveat"/>
              <a:cs typeface="Caveat"/>
              <a:sym typeface="Cave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1" name="Shape 71"/>
        <p:cNvGrpSpPr/>
        <p:nvPr/>
      </p:nvGrpSpPr>
      <p:grpSpPr>
        <a:xfrm>
          <a:off x="0" y="0"/>
          <a:ext cx="0" cy="0"/>
          <a:chOff x="0" y="0"/>
          <a:chExt cx="0" cy="0"/>
        </a:xfrm>
      </p:grpSpPr>
      <p:sp>
        <p:nvSpPr>
          <p:cNvPr id="72" name="Google Shape;72;p16"/>
          <p:cNvSpPr txBox="1"/>
          <p:nvPr/>
        </p:nvSpPr>
        <p:spPr>
          <a:xfrm>
            <a:off x="999450" y="805775"/>
            <a:ext cx="7407300" cy="1708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u="sng">
                <a:latin typeface="Merriweather"/>
                <a:ea typeface="Merriweather"/>
                <a:cs typeface="Merriweather"/>
                <a:sym typeface="Merriweather"/>
              </a:rPr>
              <a:t>WHAT IS A TITLE I SCHOOL?</a:t>
            </a:r>
            <a:endParaRPr sz="3000" u="sng">
              <a:latin typeface="Merriweather"/>
              <a:ea typeface="Merriweather"/>
              <a:cs typeface="Merriweather"/>
              <a:sym typeface="Merriweather"/>
            </a:endParaRPr>
          </a:p>
          <a:p>
            <a:pPr indent="0" lvl="0" marL="0" rtl="0" algn="ctr">
              <a:spcBef>
                <a:spcPts val="0"/>
              </a:spcBef>
              <a:spcAft>
                <a:spcPts val="0"/>
              </a:spcAft>
              <a:buNone/>
            </a:pPr>
            <a:r>
              <a:t/>
            </a:r>
            <a:endParaRPr sz="2500" u="sng"/>
          </a:p>
          <a:p>
            <a:pPr indent="0" lvl="0" marL="0" rtl="0" algn="l">
              <a:spcBef>
                <a:spcPts val="0"/>
              </a:spcBef>
              <a:spcAft>
                <a:spcPts val="0"/>
              </a:spcAft>
              <a:buNone/>
            </a:pPr>
            <a:r>
              <a:rPr lang="en" sz="2200"/>
              <a:t>A title I school is one that receives funds from the federal government to support at-risk learners.</a:t>
            </a:r>
            <a:endParaRPr sz="3500"/>
          </a:p>
        </p:txBody>
      </p:sp>
      <p:sp>
        <p:nvSpPr>
          <p:cNvPr id="73" name="Google Shape;73;p16"/>
          <p:cNvSpPr txBox="1"/>
          <p:nvPr/>
        </p:nvSpPr>
        <p:spPr>
          <a:xfrm>
            <a:off x="937325" y="2806775"/>
            <a:ext cx="7338000" cy="178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900" u="sng">
                <a:latin typeface="Merriweather"/>
                <a:ea typeface="Merriweather"/>
                <a:cs typeface="Merriweather"/>
                <a:sym typeface="Merriweather"/>
              </a:rPr>
              <a:t>¿QUÉ ES UNA ESCUELA TÍTULO I?</a:t>
            </a:r>
            <a:endParaRPr b="1" sz="2900" u="sng">
              <a:latin typeface="Merriweather"/>
              <a:ea typeface="Merriweather"/>
              <a:cs typeface="Merriweather"/>
              <a:sym typeface="Merriweather"/>
            </a:endParaRPr>
          </a:p>
          <a:p>
            <a:pPr indent="0" lvl="0" marL="0" rtl="0" algn="ctr">
              <a:spcBef>
                <a:spcPts val="0"/>
              </a:spcBef>
              <a:spcAft>
                <a:spcPts val="0"/>
              </a:spcAft>
              <a:buNone/>
            </a:pPr>
            <a:r>
              <a:t/>
            </a:r>
            <a:endParaRPr b="1" sz="1500" u="sng">
              <a:latin typeface="Merriweather"/>
              <a:ea typeface="Merriweather"/>
              <a:cs typeface="Merriweather"/>
              <a:sym typeface="Merriweather"/>
            </a:endParaRPr>
          </a:p>
          <a:p>
            <a:pPr indent="0" lvl="0" marL="0" rtl="0" algn="l">
              <a:spcBef>
                <a:spcPts val="0"/>
              </a:spcBef>
              <a:spcAft>
                <a:spcPts val="0"/>
              </a:spcAft>
              <a:buNone/>
            </a:pPr>
            <a:r>
              <a:rPr lang="en" sz="2000"/>
              <a:t>Una escuela de título I es aquella que recibe fondos del gobierno federal para apoyar a los estudiantes en riesgo.</a:t>
            </a:r>
            <a:endParaRPr sz="2000"/>
          </a:p>
          <a:p>
            <a:pPr indent="0" lvl="0" marL="0" rtl="0" algn="l">
              <a:spcBef>
                <a:spcPts val="0"/>
              </a:spcBef>
              <a:spcAft>
                <a:spcPts val="0"/>
              </a:spcAft>
              <a:buNone/>
            </a:pPr>
            <a:r>
              <a:t/>
            </a:r>
            <a:endParaRPr b="1" sz="2000">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7" name="Shape 77"/>
        <p:cNvGrpSpPr/>
        <p:nvPr/>
      </p:nvGrpSpPr>
      <p:grpSpPr>
        <a:xfrm>
          <a:off x="0" y="0"/>
          <a:ext cx="0" cy="0"/>
          <a:chOff x="0" y="0"/>
          <a:chExt cx="0" cy="0"/>
        </a:xfrm>
      </p:grpSpPr>
      <p:sp>
        <p:nvSpPr>
          <p:cNvPr id="78" name="Google Shape;78;p17"/>
          <p:cNvSpPr txBox="1"/>
          <p:nvPr/>
        </p:nvSpPr>
        <p:spPr>
          <a:xfrm>
            <a:off x="778900" y="805775"/>
            <a:ext cx="7641300" cy="327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b="1" sz="2800"/>
          </a:p>
          <a:p>
            <a:pPr indent="0" lvl="0" marL="0" rtl="0" algn="ctr">
              <a:spcBef>
                <a:spcPts val="0"/>
              </a:spcBef>
              <a:spcAft>
                <a:spcPts val="0"/>
              </a:spcAft>
              <a:buNone/>
            </a:pPr>
            <a:r>
              <a:rPr b="1" lang="en" sz="2900">
                <a:latin typeface="Merriweather"/>
                <a:ea typeface="Merriweather"/>
                <a:cs typeface="Merriweather"/>
                <a:sym typeface="Merriweather"/>
              </a:rPr>
              <a:t>How Does Our School Spend Title I Funds?</a:t>
            </a:r>
            <a:endParaRPr b="1" sz="2900">
              <a:latin typeface="Merriweather"/>
              <a:ea typeface="Merriweather"/>
              <a:cs typeface="Merriweather"/>
              <a:sym typeface="Merriweather"/>
            </a:endParaRPr>
          </a:p>
          <a:p>
            <a:pPr indent="0" lvl="0" marL="0" rtl="0" algn="ctr">
              <a:spcBef>
                <a:spcPts val="0"/>
              </a:spcBef>
              <a:spcAft>
                <a:spcPts val="0"/>
              </a:spcAft>
              <a:buNone/>
            </a:pPr>
            <a:r>
              <a:t/>
            </a:r>
            <a:endParaRPr b="1" sz="2900">
              <a:latin typeface="Merriweather"/>
              <a:ea typeface="Merriweather"/>
              <a:cs typeface="Merriweather"/>
              <a:sym typeface="Merriweather"/>
            </a:endParaRPr>
          </a:p>
          <a:p>
            <a:pPr indent="0" lvl="0" marL="0" rtl="0" algn="ctr">
              <a:spcBef>
                <a:spcPts val="0"/>
              </a:spcBef>
              <a:spcAft>
                <a:spcPts val="0"/>
              </a:spcAft>
              <a:buNone/>
            </a:pPr>
            <a:r>
              <a:t/>
            </a:r>
            <a:endParaRPr b="1" sz="2400">
              <a:latin typeface="Merriweather"/>
              <a:ea typeface="Merriweather"/>
              <a:cs typeface="Merriweather"/>
              <a:sym typeface="Merriweather"/>
            </a:endParaRPr>
          </a:p>
          <a:p>
            <a:pPr indent="0" lvl="0" marL="0" rtl="0" algn="ctr">
              <a:spcBef>
                <a:spcPts val="0"/>
              </a:spcBef>
              <a:spcAft>
                <a:spcPts val="0"/>
              </a:spcAft>
              <a:buNone/>
            </a:pPr>
            <a:r>
              <a:rPr b="1" lang="en" sz="3100">
                <a:latin typeface="Merriweather"/>
                <a:ea typeface="Merriweather"/>
                <a:cs typeface="Merriweather"/>
                <a:sym typeface="Merriweather"/>
              </a:rPr>
              <a:t>¿Cómo gasta nuestra escuela los fondos del Título I?</a:t>
            </a:r>
            <a:endParaRPr b="1" sz="3100">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2" name="Shape 82"/>
        <p:cNvGrpSpPr/>
        <p:nvPr/>
      </p:nvGrpSpPr>
      <p:grpSpPr>
        <a:xfrm>
          <a:off x="0" y="0"/>
          <a:ext cx="0" cy="0"/>
          <a:chOff x="0" y="0"/>
          <a:chExt cx="0" cy="0"/>
        </a:xfrm>
      </p:grpSpPr>
      <p:sp>
        <p:nvSpPr>
          <p:cNvPr id="83" name="Google Shape;83;p18"/>
          <p:cNvSpPr txBox="1"/>
          <p:nvPr/>
        </p:nvSpPr>
        <p:spPr>
          <a:xfrm>
            <a:off x="738625" y="792350"/>
            <a:ext cx="7654800" cy="3140100"/>
          </a:xfrm>
          <a:prstGeom prst="rect">
            <a:avLst/>
          </a:prstGeom>
          <a:noFill/>
          <a:ln>
            <a:noFill/>
          </a:ln>
        </p:spPr>
        <p:txBody>
          <a:bodyPr anchorCtr="0" anchor="t" bIns="91425" lIns="91425" spcFirstLastPara="1" rIns="91425" wrap="square" tIns="91425">
            <a:spAutoFit/>
          </a:bodyPr>
          <a:lstStyle/>
          <a:p>
            <a:pPr indent="-381000" lvl="0" marL="457200" rtl="0" algn="l">
              <a:spcBef>
                <a:spcPts val="0"/>
              </a:spcBef>
              <a:spcAft>
                <a:spcPts val="0"/>
              </a:spcAft>
              <a:buSzPts val="2400"/>
              <a:buChar char="●"/>
            </a:pPr>
            <a:r>
              <a:rPr lang="en" sz="2400"/>
              <a:t>Parent involvement activities</a:t>
            </a:r>
            <a:endParaRPr sz="2400"/>
          </a:p>
          <a:p>
            <a:pPr indent="-381000" lvl="0" marL="457200" rtl="0" algn="l">
              <a:spcBef>
                <a:spcPts val="0"/>
              </a:spcBef>
              <a:spcAft>
                <a:spcPts val="0"/>
              </a:spcAft>
              <a:buSzPts val="2400"/>
              <a:buChar char="●"/>
            </a:pPr>
            <a:r>
              <a:rPr lang="en" sz="2400"/>
              <a:t>Actividades de participación de los </a:t>
            </a:r>
            <a:r>
              <a:rPr lang="en" sz="2400"/>
              <a:t>padres</a:t>
            </a:r>
            <a:endParaRPr sz="2400"/>
          </a:p>
          <a:p>
            <a:pPr indent="0" lvl="0" marL="457200" rtl="0" algn="l">
              <a:spcBef>
                <a:spcPts val="0"/>
              </a:spcBef>
              <a:spcAft>
                <a:spcPts val="0"/>
              </a:spcAft>
              <a:buNone/>
            </a:pPr>
            <a:r>
              <a:t/>
            </a:r>
            <a:endParaRPr sz="2400"/>
          </a:p>
          <a:p>
            <a:pPr indent="-381000" lvl="0" marL="457200" rtl="0" algn="l">
              <a:spcBef>
                <a:spcPts val="0"/>
              </a:spcBef>
              <a:spcAft>
                <a:spcPts val="0"/>
              </a:spcAft>
              <a:buSzPts val="2400"/>
              <a:buChar char="●"/>
            </a:pPr>
            <a:r>
              <a:rPr lang="en" sz="2400"/>
              <a:t>Additional teachers</a:t>
            </a:r>
            <a:endParaRPr sz="2400"/>
          </a:p>
          <a:p>
            <a:pPr indent="-381000" lvl="0" marL="457200" rtl="0" algn="l">
              <a:spcBef>
                <a:spcPts val="0"/>
              </a:spcBef>
              <a:spcAft>
                <a:spcPts val="0"/>
              </a:spcAft>
              <a:buSzPts val="2400"/>
              <a:buChar char="●"/>
            </a:pPr>
            <a:r>
              <a:rPr lang="en" sz="2400"/>
              <a:t>Maestras adicionales</a:t>
            </a:r>
            <a:endParaRPr sz="2400"/>
          </a:p>
          <a:p>
            <a:pPr indent="0" lvl="0" marL="457200" rtl="0" algn="l">
              <a:spcBef>
                <a:spcPts val="0"/>
              </a:spcBef>
              <a:spcAft>
                <a:spcPts val="0"/>
              </a:spcAft>
              <a:buNone/>
            </a:pPr>
            <a:r>
              <a:t/>
            </a:r>
            <a:endParaRPr sz="2400"/>
          </a:p>
          <a:p>
            <a:pPr indent="-381000" lvl="0" marL="457200" rtl="0" algn="l">
              <a:spcBef>
                <a:spcPts val="0"/>
              </a:spcBef>
              <a:spcAft>
                <a:spcPts val="0"/>
              </a:spcAft>
              <a:buSzPts val="2400"/>
              <a:buChar char="●"/>
            </a:pPr>
            <a:r>
              <a:rPr lang="en" sz="2400"/>
              <a:t>Tutoring</a:t>
            </a:r>
            <a:endParaRPr sz="2400"/>
          </a:p>
          <a:p>
            <a:pPr indent="-381000" lvl="0" marL="457200" rtl="0" algn="l">
              <a:spcBef>
                <a:spcPts val="0"/>
              </a:spcBef>
              <a:spcAft>
                <a:spcPts val="0"/>
              </a:spcAft>
              <a:buSzPts val="2400"/>
              <a:buChar char="●"/>
            </a:pPr>
            <a:r>
              <a:rPr lang="en" sz="2400"/>
              <a:t>Tutoría</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9"/>
          <p:cNvSpPr txBox="1"/>
          <p:nvPr/>
        </p:nvSpPr>
        <p:spPr>
          <a:xfrm>
            <a:off x="738625" y="819200"/>
            <a:ext cx="7628100" cy="3263100"/>
          </a:xfrm>
          <a:prstGeom prst="rect">
            <a:avLst/>
          </a:prstGeom>
          <a:noFill/>
          <a:ln>
            <a:noFill/>
          </a:ln>
        </p:spPr>
        <p:txBody>
          <a:bodyPr anchorCtr="0" anchor="t" bIns="91425" lIns="91425" spcFirstLastPara="1" rIns="91425" wrap="square" tIns="91425">
            <a:spAutoFit/>
          </a:bodyPr>
          <a:lstStyle/>
          <a:p>
            <a:pPr indent="-387350" lvl="0" marL="457200" rtl="0" algn="l">
              <a:spcBef>
                <a:spcPts val="0"/>
              </a:spcBef>
              <a:spcAft>
                <a:spcPts val="0"/>
              </a:spcAft>
              <a:buSzPts val="2500"/>
              <a:buChar char="●"/>
            </a:pPr>
            <a:r>
              <a:rPr lang="en" sz="2500"/>
              <a:t>Professional opportunities for our teachers</a:t>
            </a:r>
            <a:endParaRPr sz="2500"/>
          </a:p>
          <a:p>
            <a:pPr indent="-387350" lvl="0" marL="457200" rtl="0" algn="l">
              <a:spcBef>
                <a:spcPts val="0"/>
              </a:spcBef>
              <a:spcAft>
                <a:spcPts val="0"/>
              </a:spcAft>
              <a:buSzPts val="2500"/>
              <a:buChar char="●"/>
            </a:pPr>
            <a:r>
              <a:rPr lang="en" sz="2500"/>
              <a:t>Oportunidades profesionales para nuestras maestras.</a:t>
            </a:r>
            <a:endParaRPr sz="2500"/>
          </a:p>
          <a:p>
            <a:pPr indent="0" lvl="0" marL="0" rtl="0" algn="l">
              <a:spcBef>
                <a:spcPts val="0"/>
              </a:spcBef>
              <a:spcAft>
                <a:spcPts val="0"/>
              </a:spcAft>
              <a:buNone/>
            </a:pPr>
            <a:r>
              <a:t/>
            </a:r>
            <a:endParaRPr sz="2500"/>
          </a:p>
          <a:p>
            <a:pPr indent="0" lvl="0" marL="0" rtl="0" algn="l">
              <a:spcBef>
                <a:spcPts val="0"/>
              </a:spcBef>
              <a:spcAft>
                <a:spcPts val="0"/>
              </a:spcAft>
              <a:buNone/>
            </a:pPr>
            <a:r>
              <a:t/>
            </a:r>
            <a:endParaRPr sz="2500"/>
          </a:p>
          <a:p>
            <a:pPr indent="-387350" lvl="0" marL="457200" rtl="0" algn="l">
              <a:spcBef>
                <a:spcPts val="0"/>
              </a:spcBef>
              <a:spcAft>
                <a:spcPts val="0"/>
              </a:spcAft>
              <a:buSzPts val="2500"/>
              <a:buChar char="●"/>
            </a:pPr>
            <a:r>
              <a:rPr lang="en" sz="2500"/>
              <a:t>Provide supplies and computer applications </a:t>
            </a:r>
            <a:endParaRPr sz="2500"/>
          </a:p>
          <a:p>
            <a:pPr indent="-387350" lvl="0" marL="457200" rtl="0" algn="l">
              <a:spcBef>
                <a:spcPts val="0"/>
              </a:spcBef>
              <a:spcAft>
                <a:spcPts val="0"/>
              </a:spcAft>
              <a:buSzPts val="2500"/>
              <a:buChar char="●"/>
            </a:pPr>
            <a:r>
              <a:rPr lang="en" sz="2500"/>
              <a:t>Proporcionar suministros y aplicaciones informáticas.</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2" name="Shape 92"/>
        <p:cNvGrpSpPr/>
        <p:nvPr/>
      </p:nvGrpSpPr>
      <p:grpSpPr>
        <a:xfrm>
          <a:off x="0" y="0"/>
          <a:ext cx="0" cy="0"/>
          <a:chOff x="0" y="0"/>
          <a:chExt cx="0" cy="0"/>
        </a:xfrm>
      </p:grpSpPr>
      <p:sp>
        <p:nvSpPr>
          <p:cNvPr id="93" name="Google Shape;93;p20"/>
          <p:cNvSpPr txBox="1"/>
          <p:nvPr/>
        </p:nvSpPr>
        <p:spPr>
          <a:xfrm>
            <a:off x="752050" y="752325"/>
            <a:ext cx="7708500" cy="2154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u="sng"/>
              <a:t>How Does Our School Participate In the Title I Program?</a:t>
            </a:r>
            <a:endParaRPr b="1" sz="2200" u="sng"/>
          </a:p>
          <a:p>
            <a:pPr indent="0" lvl="0" marL="0" rtl="0" algn="ctr">
              <a:spcBef>
                <a:spcPts val="0"/>
              </a:spcBef>
              <a:spcAft>
                <a:spcPts val="0"/>
              </a:spcAft>
              <a:buNone/>
            </a:pPr>
            <a:r>
              <a:t/>
            </a:r>
            <a:endParaRPr b="1" sz="2000" u="sng"/>
          </a:p>
          <a:p>
            <a:pPr indent="0" lvl="0" marL="0" rtl="0" algn="l">
              <a:spcBef>
                <a:spcPts val="0"/>
              </a:spcBef>
              <a:spcAft>
                <a:spcPts val="0"/>
              </a:spcAft>
              <a:buNone/>
            </a:pPr>
            <a:r>
              <a:rPr lang="en" sz="1800"/>
              <a:t>Our school district receives funds from the federal government to provide the services I just presented.  These funds are allocated to each school based on a per pupil amount and used to accomplish goals written in the school improvement plan.</a:t>
            </a:r>
            <a:endParaRPr sz="1800"/>
          </a:p>
          <a:p>
            <a:pPr indent="0" lvl="0" marL="0" rtl="0" algn="ctr">
              <a:spcBef>
                <a:spcPts val="0"/>
              </a:spcBef>
              <a:spcAft>
                <a:spcPts val="0"/>
              </a:spcAft>
              <a:buNone/>
            </a:pPr>
            <a:r>
              <a:t/>
            </a:r>
            <a:endParaRPr b="1"/>
          </a:p>
        </p:txBody>
      </p:sp>
      <p:sp>
        <p:nvSpPr>
          <p:cNvPr id="94" name="Google Shape;94;p20"/>
          <p:cNvSpPr txBox="1"/>
          <p:nvPr/>
        </p:nvSpPr>
        <p:spPr>
          <a:xfrm>
            <a:off x="752100" y="2645600"/>
            <a:ext cx="7708500" cy="2016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000" u="sng"/>
              <a:t>¿Cómo participa nuestra escuela en el programa de Título I?</a:t>
            </a:r>
            <a:endParaRPr b="1" sz="2000" u="sng"/>
          </a:p>
          <a:p>
            <a:pPr indent="0" lvl="0" marL="0" rtl="0" algn="ctr">
              <a:spcBef>
                <a:spcPts val="0"/>
              </a:spcBef>
              <a:spcAft>
                <a:spcPts val="0"/>
              </a:spcAft>
              <a:buNone/>
            </a:pPr>
            <a:r>
              <a:t/>
            </a:r>
            <a:endParaRPr b="1" sz="1600" u="sng"/>
          </a:p>
          <a:p>
            <a:pPr indent="0" lvl="0" marL="0" rtl="0" algn="l">
              <a:spcBef>
                <a:spcPts val="0"/>
              </a:spcBef>
              <a:spcAft>
                <a:spcPts val="0"/>
              </a:spcAft>
              <a:buNone/>
            </a:pPr>
            <a:r>
              <a:rPr lang="en" sz="1700"/>
              <a:t>Nuestro distrito escolar recibe fondos del gobierno federal para brindar los servicios que acabo de presentar. Estos fondos se asignan a cada escuela en función de una cantidad por alumno y se utilizan para lograr las metas escritas en el plan de mejora de la escuela.</a:t>
            </a:r>
            <a:endParaRPr sz="1700"/>
          </a:p>
          <a:p>
            <a:pPr indent="0" lvl="0" marL="0" rtl="0" algn="ctr">
              <a:spcBef>
                <a:spcPts val="0"/>
              </a:spcBef>
              <a:spcAft>
                <a:spcPts val="0"/>
              </a:spcAft>
              <a:buNone/>
            </a:pPr>
            <a:r>
              <a:t/>
            </a:r>
            <a:endParaRPr b="1"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sp>
        <p:nvSpPr>
          <p:cNvPr id="99" name="Google Shape;99;p21"/>
          <p:cNvSpPr txBox="1"/>
          <p:nvPr/>
        </p:nvSpPr>
        <p:spPr>
          <a:xfrm>
            <a:off x="752050" y="719125"/>
            <a:ext cx="7708500" cy="178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u="sng"/>
              <a:t>What Are Our School’s Title I Requirements?</a:t>
            </a:r>
            <a:endParaRPr b="1" sz="2200" u="sng"/>
          </a:p>
          <a:p>
            <a:pPr indent="0" lvl="0" marL="0" rtl="0" algn="ctr">
              <a:spcBef>
                <a:spcPts val="0"/>
              </a:spcBef>
              <a:spcAft>
                <a:spcPts val="0"/>
              </a:spcAft>
              <a:buNone/>
            </a:pPr>
            <a:r>
              <a:t/>
            </a:r>
            <a:endParaRPr b="1" sz="2200" u="sng"/>
          </a:p>
          <a:p>
            <a:pPr indent="0" lvl="0" marL="0" rtl="0" algn="ctr">
              <a:spcBef>
                <a:spcPts val="0"/>
              </a:spcBef>
              <a:spcAft>
                <a:spcPts val="0"/>
              </a:spcAft>
              <a:buNone/>
            </a:pPr>
            <a:r>
              <a:rPr lang="en" sz="1900"/>
              <a:t>Our school implements a school-wide program that allows teachers and administrators to work with any student in need of academic support.</a:t>
            </a:r>
            <a:r>
              <a:rPr b="1" lang="en" sz="1900"/>
              <a:t> </a:t>
            </a:r>
            <a:r>
              <a:rPr b="1" lang="en" sz="2200"/>
              <a:t> </a:t>
            </a:r>
            <a:endParaRPr b="1" sz="2200"/>
          </a:p>
        </p:txBody>
      </p:sp>
      <p:sp>
        <p:nvSpPr>
          <p:cNvPr id="100" name="Google Shape;100;p21"/>
          <p:cNvSpPr txBox="1"/>
          <p:nvPr/>
        </p:nvSpPr>
        <p:spPr>
          <a:xfrm>
            <a:off x="684900" y="2645600"/>
            <a:ext cx="7775700" cy="1600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000" u="sng"/>
              <a:t>¿Cuáles son los requisitos del Título I de nuestra escuela?</a:t>
            </a:r>
            <a:endParaRPr b="1" sz="2000" u="sng"/>
          </a:p>
          <a:p>
            <a:pPr indent="0" lvl="0" marL="0" rtl="0" algn="ctr">
              <a:spcBef>
                <a:spcPts val="0"/>
              </a:spcBef>
              <a:spcAft>
                <a:spcPts val="0"/>
              </a:spcAft>
              <a:buNone/>
            </a:pPr>
            <a:r>
              <a:t/>
            </a:r>
            <a:endParaRPr b="1" sz="1500"/>
          </a:p>
          <a:p>
            <a:pPr indent="0" lvl="0" marL="0" rtl="0" algn="ctr">
              <a:spcBef>
                <a:spcPts val="0"/>
              </a:spcBef>
              <a:spcAft>
                <a:spcPts val="0"/>
              </a:spcAft>
              <a:buNone/>
            </a:pPr>
            <a:r>
              <a:rPr lang="en" sz="1900"/>
              <a:t>Nuestra escuela implementa un programa para toda la escuela que permite a los maestros y administradores trabajar con cualquier estudiante que necesite apoyo académico.</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